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87" r:id="rId2"/>
  </p:sldMasterIdLst>
  <p:notesMasterIdLst>
    <p:notesMasterId r:id="rId17"/>
  </p:notesMasterIdLst>
  <p:handoutMasterIdLst>
    <p:handoutMasterId r:id="rId18"/>
  </p:handoutMasterIdLst>
  <p:sldIdLst>
    <p:sldId id="263" r:id="rId3"/>
    <p:sldId id="380" r:id="rId4"/>
    <p:sldId id="400" r:id="rId5"/>
    <p:sldId id="391" r:id="rId6"/>
    <p:sldId id="1699" r:id="rId7"/>
    <p:sldId id="282" r:id="rId8"/>
    <p:sldId id="283" r:id="rId9"/>
    <p:sldId id="417" r:id="rId10"/>
    <p:sldId id="412" r:id="rId11"/>
    <p:sldId id="413" r:id="rId12"/>
    <p:sldId id="407" r:id="rId13"/>
    <p:sldId id="288" r:id="rId14"/>
    <p:sldId id="297" r:id="rId15"/>
    <p:sldId id="399" r:id="rId16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99"/>
    <a:srgbClr val="DC121C"/>
    <a:srgbClr val="E2141E"/>
    <a:srgbClr val="FFFFFF"/>
    <a:srgbClr val="EA161F"/>
    <a:srgbClr val="F69CA0"/>
    <a:srgbClr val="F3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1" autoAdjust="0"/>
    <p:restoredTop sz="76020" autoAdjust="0"/>
  </p:normalViewPr>
  <p:slideViewPr>
    <p:cSldViewPr showGuides="1">
      <p:cViewPr varScale="1">
        <p:scale>
          <a:sx n="93" d="100"/>
          <a:sy n="93" d="100"/>
        </p:scale>
        <p:origin x="954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353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72479" y="249029"/>
            <a:ext cx="4282476" cy="336706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r>
              <a:rPr lang="de-CH" sz="900"/>
              <a:t>Kopfzeilentext</a:t>
            </a:r>
            <a:endParaRPr lang="de-CH" sz="9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092527" y="249029"/>
            <a:ext cx="1232669" cy="336706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EEC665CA-D682-48EC-95D2-126FD6449D65}" type="datetime1">
              <a:rPr lang="de-CH" sz="900" smtClean="0"/>
              <a:t>26.06.2025</a:t>
            </a:fld>
            <a:endParaRPr lang="de-CH" sz="9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72479" y="9215733"/>
            <a:ext cx="4282476" cy="3596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r>
              <a:rPr lang="de-CH" sz="900"/>
              <a:t>Fusszeilentext</a:t>
            </a:r>
            <a:endParaRPr lang="de-CH" sz="9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092527" y="9215735"/>
            <a:ext cx="1232669" cy="35968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2CEDAA2C-602C-494B-9BFF-F0D7FF14E319}" type="slidenum">
              <a:rPr lang="de-CH" sz="900" smtClean="0"/>
              <a:t>‹Nr.›</a:t>
            </a:fld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1625002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bildplatzhalter 11"/>
          <p:cNvSpPr>
            <a:spLocks noGrp="1" noRot="1" noChangeAspect="1"/>
          </p:cNvSpPr>
          <p:nvPr>
            <p:ph type="sldImg" idx="2"/>
          </p:nvPr>
        </p:nvSpPr>
        <p:spPr>
          <a:xfrm>
            <a:off x="504825" y="1352550"/>
            <a:ext cx="6035675" cy="3395663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4"/>
          </p:nvPr>
        </p:nvSpPr>
        <p:spPr>
          <a:xfrm>
            <a:off x="768425" y="9731762"/>
            <a:ext cx="2210808" cy="19487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/>
            </a:lvl1pPr>
          </a:lstStyle>
          <a:p>
            <a:r>
              <a:rPr lang="de-CH" dirty="0"/>
              <a:t>Fusszeilentext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5"/>
          </p:nvPr>
        </p:nvSpPr>
        <p:spPr>
          <a:xfrm>
            <a:off x="5414612" y="9731762"/>
            <a:ext cx="863510" cy="19487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/>
            </a:lvl1pPr>
          </a:lstStyle>
          <a:p>
            <a:fld id="{83C81C81-E364-4366-A610-2DB15FF98538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6" name="Notizenplatzhalter 15"/>
          <p:cNvSpPr>
            <a:spLocks noGrp="1"/>
          </p:cNvSpPr>
          <p:nvPr>
            <p:ph type="body" sz="quarter" idx="3"/>
          </p:nvPr>
        </p:nvSpPr>
        <p:spPr>
          <a:xfrm>
            <a:off x="766621" y="5041490"/>
            <a:ext cx="5511501" cy="4221244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idx="1"/>
          </p:nvPr>
        </p:nvSpPr>
        <p:spPr>
          <a:xfrm>
            <a:off x="4192602" y="462286"/>
            <a:ext cx="2076877" cy="201618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900"/>
            </a:lvl1pPr>
          </a:lstStyle>
          <a:p>
            <a:fld id="{A17AAF7D-4283-4014-80F4-26E915FEACF8}" type="datetime1">
              <a:rPr lang="de-CH" smtClean="0"/>
              <a:t>26.06.2025</a:t>
            </a:fld>
            <a:endParaRPr lang="de-CH" dirty="0"/>
          </a:p>
        </p:txBody>
      </p:sp>
      <p:sp>
        <p:nvSpPr>
          <p:cNvPr id="18" name="Kopfzeilenplatzhalter 17"/>
          <p:cNvSpPr>
            <a:spLocks noGrp="1"/>
          </p:cNvSpPr>
          <p:nvPr>
            <p:ph type="hdr" sz="quarter"/>
          </p:nvPr>
        </p:nvSpPr>
        <p:spPr>
          <a:xfrm>
            <a:off x="757978" y="468975"/>
            <a:ext cx="3220500" cy="194929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900"/>
            </a:lvl1pPr>
          </a:lstStyle>
          <a:p>
            <a:r>
              <a:rPr lang="de-CH"/>
              <a:t>Kopfzeilentext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70970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spcAft>
        <a:spcPts val="60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57188" indent="-17938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534988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720725" indent="-18573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00" lvl="1" indent="0">
              <a:buFontTx/>
              <a:buNone/>
            </a:pPr>
            <a:endParaRPr lang="de-CH" baseline="0" dirty="0"/>
          </a:p>
          <a:p>
            <a:pPr marL="177800" lvl="1" indent="0">
              <a:buFontTx/>
              <a:buNone/>
            </a:pPr>
            <a:r>
              <a:rPr lang="de-CH" baseline="0" dirty="0"/>
              <a:t>Inhalt gemäss Einladung: Rückblick, Neuerungen Fördertatbestände, Feuerbewilligung, Schutzwaldpflege </a:t>
            </a:r>
          </a:p>
          <a:p>
            <a:pPr marL="349250" lvl="1" indent="-171450">
              <a:buFontTx/>
              <a:buChar char="-"/>
            </a:pPr>
            <a:endParaRPr lang="de-CH" baseline="0" dirty="0"/>
          </a:p>
          <a:p>
            <a:pPr marL="177800" lvl="1" indent="0">
              <a:buFontTx/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45198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21193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0533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72510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Gibt es bessere Alternativen als das Verbrennen?</a:t>
            </a:r>
          </a:p>
          <a:p>
            <a:pPr marL="0" marR="0" lvl="0" indent="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</a:t>
            </a:r>
          </a:p>
          <a:p>
            <a:pPr marL="457200" marR="0" lvl="0" indent="-45720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C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Verrottung vor Ort</a:t>
            </a:r>
          </a:p>
          <a:p>
            <a:pPr marL="457200" marR="0" lvl="0" indent="-45720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C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Kompostieren / Häckseln</a:t>
            </a:r>
          </a:p>
          <a:p>
            <a:pPr marL="457200" marR="0" lvl="0" indent="-45720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C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Energetische Verwertung</a:t>
            </a:r>
          </a:p>
          <a:p>
            <a:pPr marL="457200" marR="0" lvl="0" indent="-45720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C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Entsorgung</a:t>
            </a:r>
          </a:p>
          <a:p>
            <a:pPr marL="457200" marR="0" lvl="0" indent="-45720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C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Möglichst so fällen, dass wenig Astmaterial im Offenland</a:t>
            </a:r>
          </a:p>
          <a:p>
            <a:pPr marL="457200" marR="0" lvl="0" indent="-45720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C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den Waldrand stossen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5785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0713" y="1116013"/>
            <a:ext cx="5630862" cy="316865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885877"/>
            <a:ext cx="5449821" cy="3502547"/>
          </a:xfrm>
          <a:prstGeom prst="rect">
            <a:avLst/>
          </a:prstGeom>
        </p:spPr>
        <p:txBody>
          <a:bodyPr/>
          <a:lstStyle/>
          <a:p>
            <a:r>
              <a:rPr lang="de-CH" dirty="0"/>
              <a:t>Luftreinhalteverordnung und Streifen 30m ausserhalb Wald </a:t>
            </a:r>
          </a:p>
          <a:p>
            <a:endParaRPr lang="de-CH" dirty="0"/>
          </a:p>
          <a:p>
            <a:r>
              <a:rPr lang="de-CH" dirty="0"/>
              <a:t>Motion (von Grossrat Ochsenbei) angenommen; Umsetzung in Prüfung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4869160" y="8460434"/>
            <a:ext cx="1368152" cy="342951"/>
          </a:xfrm>
          <a:prstGeom prst="rect">
            <a:avLst/>
          </a:prstGeom>
        </p:spPr>
        <p:txBody>
          <a:bodyPr/>
          <a:lstStyle/>
          <a:p>
            <a:fld id="{3A493298-6094-4361-B311-891E531296F6}" type="slidenum">
              <a:rPr lang="de-CH" smtClean="0"/>
              <a:pPr/>
              <a:t>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24057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0713" y="1116013"/>
            <a:ext cx="5630862" cy="316865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885877"/>
            <a:ext cx="5449821" cy="3502547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4869160" y="8460434"/>
            <a:ext cx="1368152" cy="342951"/>
          </a:xfrm>
          <a:prstGeom prst="rect">
            <a:avLst/>
          </a:prstGeom>
        </p:spPr>
        <p:txBody>
          <a:bodyPr/>
          <a:lstStyle/>
          <a:p>
            <a:fld id="{3A493298-6094-4361-B311-891E531296F6}" type="slidenum">
              <a:rPr lang="de-CH" smtClean="0"/>
              <a:pPr/>
              <a:t>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78666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CH" u="sng" dirty="0"/>
              <a:t>Klimawandel: </a:t>
            </a:r>
            <a:r>
              <a:rPr lang="de-CH" sz="1100" spc="1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System"/>
              </a:rPr>
              <a:t>Starke Veränderungen der Baumartenzusammensetzung, Trockenheit und Zunahme anderer Störungen können die Schutzwirkung des Waldes beeinträchtigen. </a:t>
            </a:r>
            <a:endParaRPr lang="de-C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CH" u="sng" dirty="0"/>
              <a:t>Priorisierung: </a:t>
            </a:r>
            <a:r>
              <a:rPr lang="de-CH" dirty="0"/>
              <a:t>Massnahmen erfolgen ohne Fokus auf die besonders wichtigen Schutzwälder.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CH" u="sng" dirty="0"/>
              <a:t>Privatwald: </a:t>
            </a:r>
            <a:r>
              <a:rPr lang="de-CH" dirty="0"/>
              <a:t>Im Privatwald werden viel weniger Massnahmen ausgeführt, als im öffentlichen resp. betrieblich organisierten Wald. </a:t>
            </a:r>
          </a:p>
          <a:p>
            <a:r>
              <a:rPr lang="de-CH" u="sng" dirty="0"/>
              <a:t>Verantwortungsbewusstsein SiV: </a:t>
            </a:r>
            <a:r>
              <a:rPr lang="de-CH" dirty="0"/>
              <a:t>Einige SiV sind sich nicht bewusst, dass sie verantwortlich für die Schutzwaldpflege sind und die Pflege damit auch mitfinanzieren müssen.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CH" u="sng" dirty="0"/>
              <a:t>Wildschäden: </a:t>
            </a:r>
            <a:r>
              <a:rPr lang="de-CH" dirty="0"/>
              <a:t>Verlangsamen/Verunmöglichen das Aufkommen der Verjüngung, was die Schutzwirkung des Waldes beeinträchtigen kann.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CH" b="1" dirty="0"/>
              <a:t>-&gt; MJP geht alle Herausforderungen an, ausser Wildschäden. </a:t>
            </a:r>
            <a:r>
              <a:rPr lang="de-CH" sz="1100" b="1" dirty="0">
                <a:effectLst/>
                <a:latin typeface="Segoe UI" panose="020B0502040204020203" pitchFamily="34" charset="0"/>
              </a:rPr>
              <a:t>Das Wild und damit die Schäden zu regulieren, liegt in der Verantwortung des Kantons (und nicht der SiV). </a:t>
            </a:r>
            <a:endParaRPr lang="de-CH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de-C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CH" b="1" dirty="0"/>
              <a:t>Bild:</a:t>
            </a:r>
            <a:r>
              <a:rPr lang="de-CH" dirty="0"/>
              <a:t> Geschützte Pflanzung in Gatter. Pflanzungen werden wichtiger mit Klimawandel. Ziel ist aber, keine solche Gatter stellen zu müssen!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81C81-E364-4366-A610-2DB15FF98538}" type="slidenum">
              <a:rPr kumimoji="0" lang="de-CH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CH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285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u="sng" dirty="0"/>
              <a:t>Biologische Massnahme im integralen Naturgefahrenmanagement</a:t>
            </a:r>
          </a:p>
          <a:p>
            <a:endParaRPr lang="de-CH" u="sn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CH" u="sng" dirty="0" err="1"/>
              <a:t>Gerinneschutzwälder</a:t>
            </a:r>
            <a:r>
              <a:rPr lang="de-CH" u="sng" dirty="0"/>
              <a:t> GSW </a:t>
            </a:r>
            <a:r>
              <a:rPr lang="de-CH" dirty="0"/>
              <a:t>werden in Planungen NICHT berücksichtigt, da dort in der Regel andere </a:t>
            </a:r>
            <a:r>
              <a:rPr lang="de-CH" dirty="0" err="1"/>
              <a:t>SiV</a:t>
            </a:r>
            <a:r>
              <a:rPr lang="de-CH" dirty="0"/>
              <a:t> zuständig sind (Schwellenkorporationen) und der Fokus mehr auf der Entnahme von Gefahrenträger liegt, als auf dem Waldbau.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Es handelt sich um eine Empfehlung; den </a:t>
            </a:r>
            <a:r>
              <a:rPr lang="de-CH" dirty="0" err="1"/>
              <a:t>SiV</a:t>
            </a:r>
            <a:r>
              <a:rPr lang="de-CH" dirty="0"/>
              <a:t> steht es theoretisch frei, GSW zu berücksichtigen.</a:t>
            </a:r>
          </a:p>
          <a:p>
            <a:endParaRPr lang="de-CH" dirty="0"/>
          </a:p>
          <a:p>
            <a:r>
              <a:rPr lang="de-CH" dirty="0"/>
              <a:t>Was ist ein Schutzwald</a:t>
            </a:r>
          </a:p>
          <a:p>
            <a:endParaRPr lang="de-C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Geoprocessing: 31.5% GSW (10’510ha); 48.5% OSW (16’107ha);  Gesamtwald 33’297; keine Schutzfunktion (20%)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68596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Koordination der Schutzwaldpflege bei WB, FB und WU. </a:t>
            </a:r>
          </a:p>
          <a:p>
            <a:r>
              <a:rPr lang="de-CH" dirty="0"/>
              <a:t>Vgl. Art. 8 </a:t>
            </a:r>
            <a:r>
              <a:rPr lang="de-CH" dirty="0" err="1"/>
              <a:t>WaG</a:t>
            </a:r>
            <a:r>
              <a:rPr lang="de-CH" dirty="0"/>
              <a:t> -&gt; «</a:t>
            </a:r>
            <a:r>
              <a:rPr lang="de-CH" dirty="0">
                <a:effectLst/>
              </a:rPr>
              <a:t>Die Bewirtschaftung der Wälder ist Sache ihrer Eigentümerinnen und Eigentümer»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10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84620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81C81-E364-4366-A610-2DB15FF98538}" type="slidenum">
              <a:rPr kumimoji="0" lang="de-CH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CH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787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u="sng" dirty="0"/>
              <a:t>Waldbesitzende: </a:t>
            </a:r>
          </a:p>
          <a:p>
            <a:r>
              <a:rPr lang="de-CH" dirty="0"/>
              <a:t>- Waldbesitzende mit eigenem Revier (insbesondere SFB) werden in jedem Fall bereits zur Infoveranstaltung eingeladen</a:t>
            </a:r>
          </a:p>
          <a:p>
            <a:r>
              <a:rPr lang="de-CH" dirty="0"/>
              <a:t>- In gewissen Fällen lohnt es sich, grössere/wichtigere Waldbesitzende bei der Erarbeitung der Planung aktiv abzuholen (eventuell schon an Infoveranstaltung einladen)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8952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>
                <a:tab pos="714375" algn="l"/>
              </a:tabLst>
              <a:defRPr/>
            </a:pPr>
            <a:r>
              <a:rPr kumimoji="0" lang="de-CH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Empfehlung: Gemeinde übernimmt als wichtigste </a:t>
            </a:r>
            <a:r>
              <a:rPr kumimoji="0" lang="de-CH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SiV</a:t>
            </a:r>
            <a:r>
              <a:rPr kumimoji="0" lang="de-CH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der Einfachheit halber die Rolle als Auftraggeberin und die Kosten für die Erarbeitung der Planung.</a:t>
            </a:r>
          </a:p>
          <a:p>
            <a:endParaRPr lang="de-C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Der Bonus wird aus folgenden Gründen ausbezahlt: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Abgeltung des Mehraufwandes im Privatwald (-&gt; Aufwand für Info und Zustimmung/Vereinbarung Waldbesitzende)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Anreiz für </a:t>
            </a:r>
            <a:r>
              <a:rPr kumimoji="0" lang="de-CH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SiV</a:t>
            </a: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für Erarbeitung von Planungen -&gt; höherer Förderbeitrag = geringere Kostentragung durch </a:t>
            </a:r>
            <a:r>
              <a:rPr kumimoji="0" lang="de-CH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SiV</a:t>
            </a:r>
            <a:endParaRPr kumimoji="0" lang="de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Anreiz für mehr Massnahmen im Privatwald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Finanzierung von Nachfolgeplanungen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CH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Der Bonus ist NICHT für die Waldbesitzenden gedacht.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p.s.</a:t>
            </a: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Zusicherung Förderbeiträge ist NICHT gleichbedeutend mit Beitragszusicherung für einzelne Massnahmen; Beitragszusicherung für einzelne Massnahme erst nach Kontrolle und Freigabe durch Waldabteilung.</a:t>
            </a:r>
          </a:p>
          <a:p>
            <a:pPr marL="715963" marR="0" lvl="2" indent="-358775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de-C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Öffentlicher Wald: 500 CHF/ha</a:t>
            </a:r>
          </a:p>
          <a:p>
            <a:pPr marL="715963" marR="0" lvl="2" indent="-358775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de-C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Privatwald: 1500 CHF/ha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81C81-E364-4366-A610-2DB15FF98538}" type="slidenum">
              <a:rPr kumimoji="0" lang="de-CH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CH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146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Merkblätter Schutzwaldpflege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5683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 dirty="0"/>
              <a:t>Titel (maximal zwei Zeilen)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hinzufügen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8CD8-7FF1-4ED3-8276-926FEB01991B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rgbClr val="EA16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Spitzmarke hinzufügen</a:t>
            </a:r>
            <a:endParaRPr lang="de-CH" dirty="0"/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F6BA63E4-E10F-4E0A-91F5-2A2F842253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Referent/-in</a:t>
            </a:r>
            <a:br>
              <a:rPr lang="de-DE" dirty="0"/>
            </a:br>
            <a:r>
              <a:rPr lang="de-DE" dirty="0"/>
              <a:t>Organisationseinheit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3853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(hell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60DBF63A-340F-460B-96E6-FC454B3EB6E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lIns="9432000" tIns="720000" rIns="360000" anchor="ctr"/>
          <a:lstStyle>
            <a:lvl1pPr algn="l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CH" dirty="0"/>
              <a:t>Hintergrundbild durch «Drag &amp; Drop» in den Bildplatzhalter ziehen.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A410D26-1556-455F-8E0C-7721F22645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240704" y="0"/>
            <a:ext cx="168696" cy="6858000"/>
          </a:xfrm>
          <a:solidFill>
            <a:srgbClr val="FFFFFF">
              <a:alpha val="69804"/>
            </a:srgbClr>
          </a:solidFill>
        </p:spPr>
        <p:txBody>
          <a:bodyPr vert="vert270" lIns="18000" rIns="18000" anchor="t"/>
          <a:lstStyle>
            <a:lvl1pPr algn="r">
              <a:defRPr sz="82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Helle transparente Fläche – kann über das Hintergrundbild gezogen werden.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hinzufügen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E384C9-A36A-4C51-A757-4015A728520B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rgbClr val="EA16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Spitzmarke hinzufügen</a:t>
            </a:r>
            <a:endParaRPr lang="de-CH" dirty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85EFC2AA-536C-4AE6-B953-354A6935F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1600" y="180000"/>
            <a:ext cx="1483200" cy="694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5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   </a:t>
            </a:r>
            <a:endParaRPr lang="de-CH" dirty="0"/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5635797A-88C8-4B59-88E9-2DAF61D259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Referent/-in</a:t>
            </a:r>
            <a:br>
              <a:rPr lang="de-DE" dirty="0"/>
            </a:br>
            <a:r>
              <a:rPr lang="de-DE" dirty="0"/>
              <a:t>Organisationseinheit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 dirty="0"/>
              <a:t>Titel (maximal zwei Zeilen)</a:t>
            </a:r>
          </a:p>
        </p:txBody>
      </p:sp>
    </p:spTree>
    <p:extLst>
      <p:ext uri="{BB962C8B-B14F-4D97-AF65-F5344CB8AC3E}">
        <p14:creationId xmlns:p14="http://schemas.microsoft.com/office/powerpoint/2010/main" val="1009635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(dunk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6A2DDBDC-F105-48B2-B9F8-38121A7EA8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lIns="9432000" tIns="720000" rIns="360000" anchor="ctr"/>
          <a:lstStyle>
            <a:lvl1pPr algn="l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CH" dirty="0"/>
              <a:t>Hintergrundbild durch «Drag &amp; Drop» in den Bildplatzhalter ziehen.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97E9A6A2-BECC-4EE3-BDC3-5BB494708F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240704" y="0"/>
            <a:ext cx="168696" cy="6858000"/>
          </a:xfrm>
          <a:solidFill>
            <a:schemeClr val="accent1">
              <a:alpha val="69804"/>
            </a:schemeClr>
          </a:solidFill>
        </p:spPr>
        <p:txBody>
          <a:bodyPr vert="vert270" lIns="18000" rIns="18000" anchor="t"/>
          <a:lstStyle>
            <a:lvl1pPr algn="r">
              <a:defRPr sz="82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Dunkle transparente Fläche – kann über das Hintergrundbild gezogen werden.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hinzufügen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19DDA5-21C2-4B1D-B299-BF7B0E6DE0FE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Spitzmarke hinzufügen</a:t>
            </a:r>
            <a:endParaRPr lang="de-CH" dirty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85EFC2AA-536C-4AE6-B953-354A6935F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1600" y="180000"/>
            <a:ext cx="1483200" cy="694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5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   </a:t>
            </a:r>
            <a:endParaRPr lang="de-CH" dirty="0"/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98F91D8E-4836-4A00-B7AC-63D16F153E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Referent/-in</a:t>
            </a:r>
            <a:br>
              <a:rPr lang="de-DE" dirty="0"/>
            </a:br>
            <a:r>
              <a:rPr lang="de-DE" dirty="0"/>
              <a:t>Organisationseinheit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Titel (maximal zwei Zeilen)</a:t>
            </a:r>
          </a:p>
        </p:txBody>
      </p:sp>
    </p:spTree>
    <p:extLst>
      <p:ext uri="{BB962C8B-B14F-4D97-AF65-F5344CB8AC3E}">
        <p14:creationId xmlns:p14="http://schemas.microsoft.com/office/powerpoint/2010/main" val="3891886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Schwarz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hinzufügen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004AA-1953-4520-AF13-C3721611799D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065898A-FBA8-4654-9AF9-9F281D96F4A7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</p:spTree>
    <p:extLst>
      <p:ext uri="{BB962C8B-B14F-4D97-AF65-F5344CB8AC3E}">
        <p14:creationId xmlns:p14="http://schemas.microsoft.com/office/powerpoint/2010/main" val="268624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Blaugra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  <a:r>
              <a:rPr lang="de-CH" dirty="0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1184E5-31D6-4FE5-BFC7-A07FAEBFE075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66AF1407-9677-43B2-AA44-E4B34470B35E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</p:spTree>
    <p:extLst>
      <p:ext uri="{BB962C8B-B14F-4D97-AF65-F5344CB8AC3E}">
        <p14:creationId xmlns:p14="http://schemas.microsoft.com/office/powerpoint/2010/main" val="2333490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Rot">
    <p:bg>
      <p:bgPr>
        <a:solidFill>
          <a:srgbClr val="EA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F69CA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  <a:r>
              <a:rPr lang="de-CH" dirty="0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70FF11-BE2C-4D33-A71B-8DA63E8A163E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ECD3B7A-3879-440E-876B-C4404EACC6D4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</p:spTree>
    <p:extLst>
      <p:ext uri="{BB962C8B-B14F-4D97-AF65-F5344CB8AC3E}">
        <p14:creationId xmlns:p14="http://schemas.microsoft.com/office/powerpoint/2010/main" val="253169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 dirty="0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  <a:r>
              <a:rPr lang="de-CH" dirty="0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44CA-0A33-40A7-B8DB-1E3475BC8352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3009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EF3F-82B3-4CB2-B551-A5FCEA334651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7957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71564"/>
            <a:ext cx="10983913" cy="541354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838200" y="2420888"/>
            <a:ext cx="10983913" cy="4104456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08CE-F601-4561-962B-752A580B012A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FE9C7B8-7467-451B-8352-4E9C0C569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630018"/>
            <a:ext cx="10983913" cy="556592"/>
          </a:xfrm>
        </p:spPr>
        <p:txBody>
          <a:bodyPr/>
          <a:lstStyle>
            <a:lvl1pPr>
              <a:defRPr sz="3400">
                <a:solidFill>
                  <a:srgbClr val="999999"/>
                </a:solidFill>
              </a:defRPr>
            </a:lvl1pPr>
          </a:lstStyle>
          <a:p>
            <a:pPr lvl="0"/>
            <a:r>
              <a:rPr lang="de-DE" dirty="0"/>
              <a:t>Untertitel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74466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838200" y="1852612"/>
            <a:ext cx="5329808" cy="4672800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493098" y="1852612"/>
            <a:ext cx="5329015" cy="4672799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B167-7135-43F3-AEAE-A730821D191A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18625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6CBD-DD5D-4F61-A35A-2BDD2301218D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BDCA4218-6304-434F-B7B6-74DF28EC09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2304" y="1916832"/>
            <a:ext cx="5329808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C1C5F14-3075-4FD1-945B-02DE3386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52612"/>
            <a:ext cx="5329808" cy="4672800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393508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B2EE-0AB2-4AEE-914F-EB9E33FEECB6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B7494CC6-D926-49A7-9F3F-4C583660B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9788" y="1916831"/>
            <a:ext cx="5329808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FFF4BFA1-D66B-4323-A031-D7779026D27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93098" y="1852612"/>
            <a:ext cx="5329015" cy="4672799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020392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4AD0E-3E40-4A4C-8A31-E1A9AB0C5623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A79F27DF-F3EE-4D6E-866F-A71D2FB41A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9787" y="1916831"/>
            <a:ext cx="10982325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1753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B0DB-8B37-4DE6-B20E-758F84ADAD1D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37984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091E-89C7-4DA0-88E9-E17602D8A5F2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05446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 dirty="0"/>
              <a:t>Titel (maximal zwei Zeilen)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hinzufügen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4C2B0-F1BD-49E5-81F7-B103905A8AE1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rgbClr val="EA16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Spitzmarke hinzufügen</a:t>
            </a:r>
            <a:endParaRPr lang="de-CH" dirty="0"/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F6BA63E4-E10F-4E0A-91F5-2A2F842253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Referent/-in</a:t>
            </a:r>
            <a:br>
              <a:rPr lang="de-DE" dirty="0"/>
            </a:br>
            <a:r>
              <a:rPr lang="de-DE" dirty="0"/>
              <a:t>Organisationseinheit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39003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(hell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60DBF63A-340F-460B-96E6-FC454B3EB6E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lIns="9432000" tIns="720000" rIns="360000" anchor="ctr"/>
          <a:lstStyle>
            <a:lvl1pPr algn="l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CH" dirty="0"/>
              <a:t>Hintergrundbild durch «Drag &amp; Drop» in den Bildplatzhalter ziehen.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A410D26-1556-455F-8E0C-7721F22645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240704" y="0"/>
            <a:ext cx="168696" cy="6858000"/>
          </a:xfrm>
          <a:solidFill>
            <a:srgbClr val="FFFFFF">
              <a:alpha val="69804"/>
            </a:srgbClr>
          </a:solidFill>
        </p:spPr>
        <p:txBody>
          <a:bodyPr vert="vert270" lIns="18000" rIns="18000" anchor="t"/>
          <a:lstStyle>
            <a:lvl1pPr algn="r">
              <a:defRPr sz="82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Helle transparente Fläche – kann über das Hintergrundbild gezogen werden.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hinzufügen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822B4B-58C6-411A-A391-AEA870FDC08B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rgbClr val="EA16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Spitzmarke hinzufügen</a:t>
            </a:r>
            <a:endParaRPr lang="de-CH" dirty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85EFC2AA-536C-4AE6-B953-354A6935F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1600" y="180000"/>
            <a:ext cx="1483200" cy="694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5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   </a:t>
            </a:r>
            <a:endParaRPr lang="de-CH" dirty="0"/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5635797A-88C8-4B59-88E9-2DAF61D259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Referent/-in</a:t>
            </a:r>
            <a:br>
              <a:rPr lang="de-DE" dirty="0"/>
            </a:br>
            <a:r>
              <a:rPr lang="de-DE" dirty="0"/>
              <a:t>Organisationseinheit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 dirty="0"/>
              <a:t>Titel (maximal zwei Zeilen)</a:t>
            </a:r>
          </a:p>
        </p:txBody>
      </p:sp>
    </p:spTree>
    <p:extLst>
      <p:ext uri="{BB962C8B-B14F-4D97-AF65-F5344CB8AC3E}">
        <p14:creationId xmlns:p14="http://schemas.microsoft.com/office/powerpoint/2010/main" val="3984224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(dunk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6A2DDBDC-F105-48B2-B9F8-38121A7EA8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lIns="9432000" tIns="720000" rIns="360000" anchor="ctr"/>
          <a:lstStyle>
            <a:lvl1pPr algn="l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CH" dirty="0"/>
              <a:t>Hintergrundbild durch «Drag &amp; Drop» in den Bildplatzhalter ziehen.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97E9A6A2-BECC-4EE3-BDC3-5BB494708F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240704" y="0"/>
            <a:ext cx="168696" cy="6858000"/>
          </a:xfrm>
          <a:solidFill>
            <a:schemeClr val="accent1">
              <a:alpha val="69804"/>
            </a:schemeClr>
          </a:solidFill>
        </p:spPr>
        <p:txBody>
          <a:bodyPr vert="vert270" lIns="18000" rIns="18000" anchor="t"/>
          <a:lstStyle>
            <a:lvl1pPr algn="r">
              <a:defRPr sz="82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Dunkle transparente Fläche – kann über das Hintergrundbild gezogen werden.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hinzufügen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81D062-532B-4869-B543-00C74311A261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Spitzmarke hinzufügen</a:t>
            </a:r>
            <a:endParaRPr lang="de-CH" dirty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85EFC2AA-536C-4AE6-B953-354A6935F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1600" y="180000"/>
            <a:ext cx="1483200" cy="694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5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   </a:t>
            </a:r>
            <a:endParaRPr lang="de-CH" dirty="0"/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98F91D8E-4836-4A00-B7AC-63D16F153E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Referent/-in</a:t>
            </a:r>
            <a:br>
              <a:rPr lang="de-DE" dirty="0"/>
            </a:br>
            <a:r>
              <a:rPr lang="de-DE" dirty="0"/>
              <a:t>Organisationseinheit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Titel (maximal zwei Zeilen)</a:t>
            </a:r>
          </a:p>
        </p:txBody>
      </p:sp>
    </p:spTree>
    <p:extLst>
      <p:ext uri="{BB962C8B-B14F-4D97-AF65-F5344CB8AC3E}">
        <p14:creationId xmlns:p14="http://schemas.microsoft.com/office/powerpoint/2010/main" val="928695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Schwarz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hinzufügen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EBF831-3CDA-47FB-AD5B-B86E3E68E5CC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065898A-FBA8-4654-9AF9-9F281D96F4A7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</p:spTree>
    <p:extLst>
      <p:ext uri="{BB962C8B-B14F-4D97-AF65-F5344CB8AC3E}">
        <p14:creationId xmlns:p14="http://schemas.microsoft.com/office/powerpoint/2010/main" val="10262899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Blaugra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  <a:r>
              <a:rPr lang="de-CH" dirty="0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4AA5458-36F1-44E7-A541-6B57DF09B35E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66AF1407-9677-43B2-AA44-E4B34470B35E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</p:spTree>
    <p:extLst>
      <p:ext uri="{BB962C8B-B14F-4D97-AF65-F5344CB8AC3E}">
        <p14:creationId xmlns:p14="http://schemas.microsoft.com/office/powerpoint/2010/main" val="164593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Rot">
    <p:bg>
      <p:bgPr>
        <a:solidFill>
          <a:srgbClr val="EA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F69CA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  <a:r>
              <a:rPr lang="de-CH" dirty="0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938E09-ACAB-4BCF-BA25-41DC21609D8B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ECD3B7A-3879-440E-876B-C4404EACC6D4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</p:spTree>
    <p:extLst>
      <p:ext uri="{BB962C8B-B14F-4D97-AF65-F5344CB8AC3E}">
        <p14:creationId xmlns:p14="http://schemas.microsoft.com/office/powerpoint/2010/main" val="451333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 dirty="0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  <a:r>
              <a:rPr lang="de-CH" dirty="0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E4CA-E89A-4419-944F-EBB93686DB9F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910282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21373-107F-4408-8F4E-1B9C5082AAD6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66694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71564"/>
            <a:ext cx="10983913" cy="541354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838200" y="2420888"/>
            <a:ext cx="10983913" cy="4104456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CBD3-6861-4837-812F-5139F8366100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FE9C7B8-7467-451B-8352-4E9C0C569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630018"/>
            <a:ext cx="10983913" cy="556592"/>
          </a:xfrm>
        </p:spPr>
        <p:txBody>
          <a:bodyPr/>
          <a:lstStyle>
            <a:lvl1pPr>
              <a:defRPr sz="3400">
                <a:solidFill>
                  <a:srgbClr val="999999"/>
                </a:solidFill>
              </a:defRPr>
            </a:lvl1pPr>
          </a:lstStyle>
          <a:p>
            <a:pPr lvl="0"/>
            <a:r>
              <a:rPr lang="de-DE" dirty="0"/>
              <a:t>Untertitel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2102640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838200" y="1852612"/>
            <a:ext cx="5329808" cy="4672800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493098" y="1852612"/>
            <a:ext cx="5329015" cy="4672799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93AB-0188-4C26-88BE-80B66EA38316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61961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AAA0-CE94-45C0-8EB1-6DE4D4C1A052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BDCA4218-6304-434F-B7B6-74DF28EC09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2304" y="1916832"/>
            <a:ext cx="5329808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C1C5F14-3075-4FD1-945B-02DE3386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52612"/>
            <a:ext cx="5329808" cy="4672800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802819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FDA4-6A59-438E-8C2B-443FDA49ABAD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B7494CC6-D926-49A7-9F3F-4C583660B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9788" y="1916831"/>
            <a:ext cx="5329808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FFF4BFA1-D66B-4323-A031-D7779026D27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93098" y="1852612"/>
            <a:ext cx="5329015" cy="4672799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915088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3-AAF6-4AF7-8B73-B5E0CDB3D42B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A79F27DF-F3EE-4D6E-866F-A71D2FB41A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9787" y="1916831"/>
            <a:ext cx="10982325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69470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0A48-7E06-4241-A733-CE08A1B57CBC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141117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5FB-AD1C-4CEE-A403-3DC0D272B417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932653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, Text/Nummer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207683" y="1805637"/>
            <a:ext cx="9596968" cy="4292481"/>
          </a:xfrm>
        </p:spPr>
        <p:txBody>
          <a:bodyPr/>
          <a:lstStyle>
            <a:lvl1pPr>
              <a:defRPr/>
            </a:lvl1pPr>
            <a:lvl2pPr marL="431989" indent="-431989">
              <a:buFont typeface="+mj-lt"/>
              <a:buAutoNum type="arabicPeriod"/>
              <a:defRPr/>
            </a:lvl2pPr>
            <a:lvl3pPr marL="767981">
              <a:defRPr/>
            </a:lvl3pPr>
            <a:lvl4pPr marL="1103972">
              <a:defRPr/>
            </a:lvl4pPr>
            <a:lvl5pPr marL="1439964">
              <a:defRPr/>
            </a:lvl5pPr>
          </a:lstStyle>
          <a:p>
            <a:pPr lvl="0"/>
            <a:r>
              <a:rPr lang="de-CH" dirty="0"/>
              <a:t>Text. Nummerierung mit Icon „Listenebene erhöhen“ einfügen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CH"/>
              <a:t>Klassifizierung: intern / vertraulich / geheim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099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1071564"/>
            <a:ext cx="10983913" cy="61912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52613"/>
            <a:ext cx="10983913" cy="46727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336360" y="434133"/>
            <a:ext cx="2088232" cy="10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0" baseline="0">
                <a:solidFill>
                  <a:schemeClr val="tx1"/>
                </a:solidFill>
              </a:defRPr>
            </a:lvl1pPr>
          </a:lstStyle>
          <a:p>
            <a:fld id="{25BFEB73-7DB0-4E1C-AD41-222EA41EE038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9336360" y="297071"/>
            <a:ext cx="2088232" cy="12440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20" baseline="0">
                <a:solidFill>
                  <a:schemeClr val="tx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96600" y="297072"/>
            <a:ext cx="321625" cy="10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20" baseline="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126706-F82E-4003-B37F-DDFD46B67EBD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FEC6ACA-7650-4DEA-B34E-89DC63F8CE64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6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58" r:id="rId3"/>
    <p:sldLayoutId id="2147483669" r:id="rId4"/>
    <p:sldLayoutId id="2147483671" r:id="rId5"/>
    <p:sldLayoutId id="2147483672" r:id="rId6"/>
    <p:sldLayoutId id="2147483668" r:id="rId7"/>
    <p:sldLayoutId id="2147483659" r:id="rId8"/>
    <p:sldLayoutId id="2147483673" r:id="rId9"/>
    <p:sldLayoutId id="2147483661" r:id="rId10"/>
    <p:sldLayoutId id="2147483674" r:id="rId11"/>
    <p:sldLayoutId id="2147483675" r:id="rId12"/>
    <p:sldLayoutId id="2147483665" r:id="rId13"/>
    <p:sldLayoutId id="2147483663" r:id="rId14"/>
    <p:sldLayoutId id="2147483664" r:id="rId15"/>
  </p:sldLayoutIdLst>
  <p:hf hdr="0"/>
  <p:txStyles>
    <p:titleStyle>
      <a:lvl1pPr algn="l" defTabSz="447675" rtl="0" eaLnBrk="1" latinLnBrk="0" hangingPunct="1">
        <a:lnSpc>
          <a:spcPct val="10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35718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715963" indent="-358775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36353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88" indent="-35718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881" userDrawn="1">
          <p15:clr>
            <a:srgbClr val="F26B43"/>
          </p15:clr>
        </p15:guide>
        <p15:guide id="4" pos="7447" userDrawn="1">
          <p15:clr>
            <a:srgbClr val="F26B43"/>
          </p15:clr>
        </p15:guide>
        <p15:guide id="5" orient="horz" pos="675" userDrawn="1">
          <p15:clr>
            <a:srgbClr val="F26B43"/>
          </p15:clr>
        </p15:guide>
        <p15:guide id="6" orient="horz" pos="116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1071564"/>
            <a:ext cx="10983913" cy="61912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52613"/>
            <a:ext cx="10983913" cy="46727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336360" y="434133"/>
            <a:ext cx="2088232" cy="10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0" baseline="0">
                <a:solidFill>
                  <a:schemeClr val="tx1"/>
                </a:solidFill>
              </a:defRPr>
            </a:lvl1pPr>
          </a:lstStyle>
          <a:p>
            <a:fld id="{A5BC9A21-718C-4A52-A2C3-24D522EA75FA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9336360" y="297071"/>
            <a:ext cx="2088232" cy="12440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20" baseline="0">
                <a:solidFill>
                  <a:schemeClr val="tx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96600" y="297072"/>
            <a:ext cx="321625" cy="10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20" baseline="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126706-F82E-4003-B37F-DDFD46B67EBD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FEC6ACA-7650-4DEA-B34E-89DC63F8CE6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7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sldNum="0" hdr="0" ftr="0" dt="0"/>
  <p:txStyles>
    <p:titleStyle>
      <a:lvl1pPr algn="l" defTabSz="447675" rtl="0" eaLnBrk="1" latinLnBrk="0" hangingPunct="1">
        <a:lnSpc>
          <a:spcPct val="10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35718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715963" indent="-358775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36353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88" indent="-35718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  <p15:guide id="2" pos="3840">
          <p15:clr>
            <a:srgbClr val="F26B43"/>
          </p15:clr>
        </p15:guide>
        <p15:guide id="3" pos="5881">
          <p15:clr>
            <a:srgbClr val="F26B43"/>
          </p15:clr>
        </p15:guide>
        <p15:guide id="4" pos="7447">
          <p15:clr>
            <a:srgbClr val="F26B43"/>
          </p15:clr>
        </p15:guide>
        <p15:guide id="5" orient="horz" pos="675">
          <p15:clr>
            <a:srgbClr val="F26B43"/>
          </p15:clr>
        </p15:guide>
        <p15:guide id="6" orient="horz" pos="116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u.be.ch/content/dam/weu/dokumente/awn/de/waldbesitzer-innen/kreisschreiben/KS-282-Beilage-1-Gesuch-DE.doc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weu.be.ch/de/start/themen/umwelt/wald/informationen-waldbesitzer-innen/weisungen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CC7FC-9400-45C0-AEE5-559DC7B81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6528" y="2407312"/>
            <a:ext cx="8496300" cy="2101807"/>
          </a:xfrm>
        </p:spPr>
        <p:txBody>
          <a:bodyPr/>
          <a:lstStyle/>
          <a:p>
            <a:br>
              <a:rPr lang="de-CH" sz="2800" dirty="0"/>
            </a:br>
            <a:br>
              <a:rPr lang="de-CH" dirty="0"/>
            </a:br>
            <a:r>
              <a:rPr lang="de-CH" dirty="0"/>
              <a:t>Mitteilungen aus der</a:t>
            </a:r>
            <a:br>
              <a:rPr lang="de-CH" dirty="0"/>
            </a:br>
            <a:r>
              <a:rPr lang="de-CH" dirty="0"/>
              <a:t>Waldabteilung Alpen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757E-70E0-440F-BEA8-B72E48DC1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4720592"/>
            <a:ext cx="8496300" cy="911591"/>
          </a:xfrm>
        </p:spPr>
        <p:txBody>
          <a:bodyPr/>
          <a:lstStyle/>
          <a:p>
            <a:r>
              <a:rPr lang="de-CH" sz="2800" dirty="0"/>
              <a:t>20.05.2025; Carlton-Europe Interlaken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4ED3FD-0C67-4C9B-8116-779F4B8A0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5A35C26-D12A-492B-A8DF-81748A6A71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2564904"/>
            <a:ext cx="9720708" cy="252412"/>
          </a:xfrm>
        </p:spPr>
        <p:txBody>
          <a:bodyPr/>
          <a:lstStyle/>
          <a:p>
            <a:r>
              <a:rPr lang="de-CH" dirty="0"/>
              <a:t>39. Delegiertenversammlung GEWO</a:t>
            </a:r>
          </a:p>
          <a:p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CD0557C-B142-4A0C-83B1-40038037F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9788" y="5805264"/>
            <a:ext cx="5256212" cy="659083"/>
          </a:xfrm>
        </p:spPr>
        <p:txBody>
          <a:bodyPr/>
          <a:lstStyle/>
          <a:p>
            <a:r>
              <a:rPr lang="de-CH" dirty="0"/>
              <a:t>Thomas Girod-Häfelfinger</a:t>
            </a:r>
          </a:p>
          <a:p>
            <a:r>
              <a:rPr lang="de-CH" dirty="0"/>
              <a:t>Amt für Wald und Naturgefahren</a:t>
            </a:r>
          </a:p>
        </p:txBody>
      </p:sp>
    </p:spTree>
    <p:extLst>
      <p:ext uri="{BB962C8B-B14F-4D97-AF65-F5344CB8AC3E}">
        <p14:creationId xmlns:p14="http://schemas.microsoft.com/office/powerpoint/2010/main" val="3828248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AC0313-945E-4B7D-AA50-0A8905F42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613"/>
            <a:ext cx="10154344" cy="4672731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de-CH" dirty="0"/>
              <a:t>Marc Balsiger neuer Amtsleiter</a:t>
            </a:r>
          </a:p>
          <a:p>
            <a:pPr marL="457200" indent="-457200">
              <a:buFontTx/>
              <a:buChar char="-"/>
            </a:pPr>
            <a:r>
              <a:rPr lang="de-CH" dirty="0"/>
              <a:t>Weggang Christina Zumbrunn: Peter Staub als Nachfolge </a:t>
            </a:r>
          </a:p>
          <a:p>
            <a:pPr marL="457200" indent="-457200">
              <a:buFontTx/>
              <a:buChar char="-"/>
            </a:pPr>
            <a:r>
              <a:rPr lang="de-CH" dirty="0"/>
              <a:t>RWP-2 Alpen: Stellungnahme</a:t>
            </a:r>
          </a:p>
          <a:p>
            <a:pPr marL="457200" indent="-457200">
              <a:buFontTx/>
              <a:buChar char="-"/>
            </a:pPr>
            <a:r>
              <a:rPr lang="de-CH" dirty="0"/>
              <a:t>Diverse Neuerungen Fördertatbestände: </a:t>
            </a:r>
          </a:p>
          <a:p>
            <a:pPr marL="814388" lvl="1" indent="-457200">
              <a:buFont typeface="Arial" panose="020B0604020202020204" pitchFamily="34" charset="0"/>
              <a:buChar char="•"/>
            </a:pPr>
            <a:r>
              <a:rPr lang="de-CH" dirty="0" err="1"/>
              <a:t>Seilgestütze</a:t>
            </a:r>
            <a:r>
              <a:rPr lang="de-CH" dirty="0"/>
              <a:t> Feinerschliessung </a:t>
            </a:r>
          </a:p>
          <a:p>
            <a:pPr marL="814388" lvl="1" indent="-457200">
              <a:buFont typeface="Arial" panose="020B0604020202020204" pitchFamily="34" charset="0"/>
              <a:buChar char="•"/>
            </a:pPr>
            <a:r>
              <a:rPr lang="de-CH" dirty="0"/>
              <a:t>Schutzwaldpflege</a:t>
            </a:r>
          </a:p>
          <a:p>
            <a:pPr marL="814388" lvl="1" indent="-457200">
              <a:buFont typeface="Arial" panose="020B0604020202020204" pitchFamily="34" charset="0"/>
              <a:buChar char="•"/>
            </a:pPr>
            <a:r>
              <a:rPr lang="de-CH" dirty="0"/>
              <a:t>Erschliessung (2026)</a:t>
            </a:r>
          </a:p>
          <a:p>
            <a:pPr marL="814388" lvl="1" indent="-457200">
              <a:buFont typeface="Arial" panose="020B0604020202020204" pitchFamily="34" charset="0"/>
              <a:buChar char="•"/>
            </a:pPr>
            <a:r>
              <a:rPr lang="de-CH" dirty="0"/>
              <a:t>Jungwaldpflege ausserhalb Schutzwald (2026)</a:t>
            </a:r>
          </a:p>
          <a:p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9626A-D212-47F9-AD91-396A99606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A0A9-3494-463A-A4F7-4C634B066E9C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A97AFD-16FE-4EA5-A888-4A84A29D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2</a:t>
            </a:fld>
            <a:endParaRPr lang="de-CH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F713402-FAFF-4740-A342-D66C7C5D0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36360" y="297071"/>
            <a:ext cx="2088232" cy="124409"/>
          </a:xfrm>
        </p:spPr>
        <p:txBody>
          <a:bodyPr/>
          <a:lstStyle/>
          <a:p>
            <a:r>
              <a:rPr lang="de-CH" dirty="0"/>
              <a:t>Klassifizierung: intern / vertraulich / geheim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1CEFE11-A4A3-4C0D-9B15-68F68DE8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445"/>
            <a:ext cx="10983913" cy="619126"/>
          </a:xfrm>
        </p:spPr>
        <p:txBody>
          <a:bodyPr/>
          <a:lstStyle/>
          <a:p>
            <a:r>
              <a:rPr lang="de-CH" b="1" dirty="0"/>
              <a:t>Amt für Wald und Naturgefahren </a:t>
            </a:r>
            <a:r>
              <a:rPr lang="de-CH" sz="2400" b="1" dirty="0">
                <a:solidFill>
                  <a:prstClr val="white">
                    <a:lumMod val="75000"/>
                  </a:prstClr>
                </a:solidFill>
              </a:rPr>
              <a:t>Informationen</a:t>
            </a:r>
            <a:endParaRPr lang="de-CH" b="1" dirty="0"/>
          </a:p>
        </p:txBody>
      </p:sp>
    </p:spTree>
    <p:extLst>
      <p:ext uri="{BB962C8B-B14F-4D97-AF65-F5344CB8AC3E}">
        <p14:creationId xmlns:p14="http://schemas.microsoft.com/office/powerpoint/2010/main" val="856460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AC0313-945E-4B7D-AA50-0A8905F42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613"/>
            <a:ext cx="10154344" cy="4672731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de-CH" dirty="0"/>
              <a:t>Marc Balsiger neuer Amtsleiter</a:t>
            </a:r>
          </a:p>
          <a:p>
            <a:pPr marL="457200" indent="-457200">
              <a:buFontTx/>
              <a:buChar char="-"/>
            </a:pPr>
            <a:r>
              <a:rPr lang="de-CH" dirty="0"/>
              <a:t>Weggang Christina Zumbrunn: Peter Staub als Nachfolge </a:t>
            </a:r>
          </a:p>
          <a:p>
            <a:pPr marL="457200" indent="-457200">
              <a:buFontTx/>
              <a:buChar char="-"/>
            </a:pPr>
            <a:r>
              <a:rPr lang="de-CH" dirty="0"/>
              <a:t>RWP-2 Alpen: Stellungnahme</a:t>
            </a:r>
          </a:p>
          <a:p>
            <a:pPr marL="457200" indent="-457200">
              <a:buFontTx/>
              <a:buChar char="-"/>
            </a:pPr>
            <a:r>
              <a:rPr lang="de-CH" dirty="0"/>
              <a:t>Diverse Neuerungen Fördertatbestände: </a:t>
            </a:r>
          </a:p>
          <a:p>
            <a:pPr marL="814388" lvl="1" indent="-457200">
              <a:buFont typeface="Arial" panose="020B0604020202020204" pitchFamily="34" charset="0"/>
              <a:buChar char="•"/>
            </a:pPr>
            <a:r>
              <a:rPr lang="de-CH" dirty="0" err="1"/>
              <a:t>Seilgestütze</a:t>
            </a:r>
            <a:r>
              <a:rPr lang="de-CH" dirty="0"/>
              <a:t> Feinerschliessung </a:t>
            </a:r>
          </a:p>
          <a:p>
            <a:pPr marL="814388" lvl="1" indent="-457200">
              <a:buFont typeface="Arial" panose="020B0604020202020204" pitchFamily="34" charset="0"/>
              <a:buChar char="•"/>
            </a:pPr>
            <a:r>
              <a:rPr lang="de-CH" dirty="0"/>
              <a:t>Schutzwaldpflege</a:t>
            </a:r>
          </a:p>
          <a:p>
            <a:pPr marL="814388" lvl="1" indent="-457200">
              <a:buFont typeface="Arial" panose="020B0604020202020204" pitchFamily="34" charset="0"/>
              <a:buChar char="•"/>
            </a:pPr>
            <a:r>
              <a:rPr lang="de-CH" dirty="0"/>
              <a:t>Erschliessung (2026)</a:t>
            </a:r>
          </a:p>
          <a:p>
            <a:pPr marL="814388" lvl="1" indent="-457200">
              <a:buFont typeface="Arial" panose="020B0604020202020204" pitchFamily="34" charset="0"/>
              <a:buChar char="•"/>
            </a:pPr>
            <a:r>
              <a:rPr lang="de-CH" dirty="0"/>
              <a:t>Jungwaldpflege ausserhalb Schutzwald (2026)</a:t>
            </a:r>
          </a:p>
          <a:p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9626A-D212-47F9-AD91-396A99606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A0A9-3494-463A-A4F7-4C634B066E9C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A97AFD-16FE-4EA5-A888-4A84A29D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3</a:t>
            </a:fld>
            <a:endParaRPr lang="de-CH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F713402-FAFF-4740-A342-D66C7C5D0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36360" y="297071"/>
            <a:ext cx="2088232" cy="124409"/>
          </a:xfrm>
        </p:spPr>
        <p:txBody>
          <a:bodyPr/>
          <a:lstStyle/>
          <a:p>
            <a:r>
              <a:rPr lang="de-CH" dirty="0"/>
              <a:t>Klassifizierung: intern / vertraulich / geheim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1CEFE11-A4A3-4C0D-9B15-68F68DE8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445"/>
            <a:ext cx="10983913" cy="619126"/>
          </a:xfrm>
        </p:spPr>
        <p:txBody>
          <a:bodyPr/>
          <a:lstStyle/>
          <a:p>
            <a:r>
              <a:rPr lang="de-CH" b="1" dirty="0"/>
              <a:t>Amt für Wald und Naturgefahren </a:t>
            </a:r>
            <a:r>
              <a:rPr lang="de-CH" sz="2400" b="1" dirty="0">
                <a:solidFill>
                  <a:prstClr val="white">
                    <a:lumMod val="75000"/>
                  </a:prstClr>
                </a:solidFill>
              </a:rPr>
              <a:t>Informationen</a:t>
            </a:r>
            <a:endParaRPr lang="de-CH" b="1" dirty="0"/>
          </a:p>
        </p:txBody>
      </p:sp>
    </p:spTree>
    <p:extLst>
      <p:ext uri="{BB962C8B-B14F-4D97-AF65-F5344CB8AC3E}">
        <p14:creationId xmlns:p14="http://schemas.microsoft.com/office/powerpoint/2010/main" val="384293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6">
            <a:extLst>
              <a:ext uri="{FF2B5EF4-FFF2-40B4-BE49-F238E27FC236}">
                <a16:creationId xmlns:a16="http://schemas.microsoft.com/office/drawing/2014/main" id="{D5418A80-6DAF-8938-8DC7-B45CCA539375}"/>
              </a:ext>
            </a:extLst>
          </p:cNvPr>
          <p:cNvSpPr txBox="1">
            <a:spLocks/>
          </p:cNvSpPr>
          <p:nvPr/>
        </p:nvSpPr>
        <p:spPr>
          <a:xfrm>
            <a:off x="989306" y="2268121"/>
            <a:ext cx="10828919" cy="153233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CEFE11-A4A3-4C0D-9B15-68F68DE8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CH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Amt für Wald und Naturgefahren </a:t>
            </a:r>
            <a:r>
              <a:rPr kumimoji="0" lang="de-C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Fördertatbestände </a:t>
            </a:r>
            <a:endParaRPr lang="de-CH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9626A-D212-47F9-AD91-396A99606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A0A9-3494-463A-A4F7-4C634B066E9C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A97AFD-16FE-4EA5-A888-4A84A29D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4</a:t>
            </a:fld>
            <a:endParaRPr lang="de-CH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F713402-FAFF-4740-A342-D66C7C5D0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36360" y="297071"/>
            <a:ext cx="2088232" cy="124409"/>
          </a:xfrm>
        </p:spPr>
        <p:txBody>
          <a:bodyPr/>
          <a:lstStyle/>
          <a:p>
            <a:r>
              <a:rPr lang="de-CH" dirty="0"/>
              <a:t>Klassifizierung: intern / vertraulich / geheim</a:t>
            </a:r>
          </a:p>
        </p:txBody>
      </p:sp>
      <p:sp>
        <p:nvSpPr>
          <p:cNvPr id="17" name="Titel 11"/>
          <p:cNvSpPr txBox="1">
            <a:spLocks/>
          </p:cNvSpPr>
          <p:nvPr/>
        </p:nvSpPr>
        <p:spPr>
          <a:xfrm>
            <a:off x="1487489" y="2422220"/>
            <a:ext cx="3528392" cy="122413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0" tIns="0" rIns="0" bIns="0" rtlCol="0" anchor="ctr">
            <a:noAutofit/>
          </a:bodyPr>
          <a:lstStyle>
            <a:lvl1pPr algn="l" defTabSz="44767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/>
              <a:t>NFA-Handbuch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CH" sz="2400" dirty="0"/>
              <a:t>4 Jahresperioden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CH" sz="2400" dirty="0"/>
              <a:t>Start 1.1.2025                    </a:t>
            </a:r>
          </a:p>
        </p:txBody>
      </p:sp>
      <p:sp>
        <p:nvSpPr>
          <p:cNvPr id="8" name="Inhaltsplatzhalter 6">
            <a:extLst>
              <a:ext uri="{FF2B5EF4-FFF2-40B4-BE49-F238E27FC236}">
                <a16:creationId xmlns:a16="http://schemas.microsoft.com/office/drawing/2014/main" id="{6337C10F-6FA2-91CA-28F6-FAB3B78E72CC}"/>
              </a:ext>
            </a:extLst>
          </p:cNvPr>
          <p:cNvSpPr txBox="1">
            <a:spLocks/>
          </p:cNvSpPr>
          <p:nvPr/>
        </p:nvSpPr>
        <p:spPr>
          <a:xfrm>
            <a:off x="542168" y="2278204"/>
            <a:ext cx="306467" cy="1512168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vert="vert270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de-CH" sz="1800" dirty="0">
                <a:solidFill>
                  <a:srgbClr val="FFFFFF"/>
                </a:solidFill>
              </a:rPr>
              <a:t>Vorgaben </a:t>
            </a:r>
          </a:p>
        </p:txBody>
      </p:sp>
      <p:sp>
        <p:nvSpPr>
          <p:cNvPr id="9" name="Titel 11">
            <a:extLst>
              <a:ext uri="{FF2B5EF4-FFF2-40B4-BE49-F238E27FC236}">
                <a16:creationId xmlns:a16="http://schemas.microsoft.com/office/drawing/2014/main" id="{E974BCCE-6D5A-542F-29F7-7468DCB8CF16}"/>
              </a:ext>
            </a:extLst>
          </p:cNvPr>
          <p:cNvSpPr txBox="1">
            <a:spLocks/>
          </p:cNvSpPr>
          <p:nvPr/>
        </p:nvSpPr>
        <p:spPr>
          <a:xfrm>
            <a:off x="6417626" y="2443238"/>
            <a:ext cx="4785070" cy="122413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0" tIns="0" rIns="0" bIns="0" rtlCol="0" anchor="ctr">
            <a:noAutofit/>
          </a:bodyPr>
          <a:lstStyle>
            <a:lvl1pPr algn="l" defTabSz="44767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/>
              <a:t>Kreisschreiben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CH" sz="2400" dirty="0"/>
              <a:t>Vorgaben Kanton Umsetzung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CH" sz="2400" dirty="0"/>
              <a:t>Start individuell                 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DC2CE3C6-7958-0848-17AE-7434984E6519}"/>
              </a:ext>
            </a:extLst>
          </p:cNvPr>
          <p:cNvSpPr txBox="1"/>
          <p:nvPr/>
        </p:nvSpPr>
        <p:spPr>
          <a:xfrm>
            <a:off x="1487489" y="1675311"/>
            <a:ext cx="387163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2800" b="1" dirty="0"/>
              <a:t>Ebene Bund (BAFU)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A40D1A6-EE9D-6DCF-2B42-51F61007B5B1}"/>
              </a:ext>
            </a:extLst>
          </p:cNvPr>
          <p:cNvSpPr txBox="1"/>
          <p:nvPr/>
        </p:nvSpPr>
        <p:spPr>
          <a:xfrm>
            <a:off x="6403765" y="1668991"/>
            <a:ext cx="387163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2800" b="1" dirty="0"/>
              <a:t>Ebene Kanton (AWN)</a:t>
            </a:r>
          </a:p>
        </p:txBody>
      </p:sp>
      <p:sp>
        <p:nvSpPr>
          <p:cNvPr id="28" name="Inhaltsplatzhalter 6">
            <a:extLst>
              <a:ext uri="{FF2B5EF4-FFF2-40B4-BE49-F238E27FC236}">
                <a16:creationId xmlns:a16="http://schemas.microsoft.com/office/drawing/2014/main" id="{D4E3A3C3-FBE9-04D7-3798-BC5B1898E492}"/>
              </a:ext>
            </a:extLst>
          </p:cNvPr>
          <p:cNvSpPr txBox="1">
            <a:spLocks/>
          </p:cNvSpPr>
          <p:nvPr/>
        </p:nvSpPr>
        <p:spPr>
          <a:xfrm>
            <a:off x="989305" y="3954554"/>
            <a:ext cx="10828919" cy="153233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endParaRPr lang="de-CH" sz="1800" dirty="0">
              <a:solidFill>
                <a:srgbClr val="FFFFFF"/>
              </a:solidFill>
            </a:endParaRPr>
          </a:p>
        </p:txBody>
      </p:sp>
      <p:sp>
        <p:nvSpPr>
          <p:cNvPr id="29" name="Titel 11">
            <a:extLst>
              <a:ext uri="{FF2B5EF4-FFF2-40B4-BE49-F238E27FC236}">
                <a16:creationId xmlns:a16="http://schemas.microsoft.com/office/drawing/2014/main" id="{6ADE32A9-5480-9380-84B9-D71E37796BF1}"/>
              </a:ext>
            </a:extLst>
          </p:cNvPr>
          <p:cNvSpPr txBox="1">
            <a:spLocks/>
          </p:cNvSpPr>
          <p:nvPr/>
        </p:nvSpPr>
        <p:spPr>
          <a:xfrm>
            <a:off x="1487488" y="4108653"/>
            <a:ext cx="3528392" cy="122413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0" tIns="0" rIns="0" bIns="0" rtlCol="0" anchor="ctr">
            <a:noAutofit/>
          </a:bodyPr>
          <a:lstStyle>
            <a:lvl1pPr algn="l" defTabSz="44767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CH" sz="2400" dirty="0"/>
              <a:t>Bundesbeiträge </a:t>
            </a:r>
          </a:p>
        </p:txBody>
      </p:sp>
      <p:sp>
        <p:nvSpPr>
          <p:cNvPr id="30" name="Inhaltsplatzhalter 6">
            <a:extLst>
              <a:ext uri="{FF2B5EF4-FFF2-40B4-BE49-F238E27FC236}">
                <a16:creationId xmlns:a16="http://schemas.microsoft.com/office/drawing/2014/main" id="{A59A9D3C-8E49-280D-F5C6-BCEC8C4C8C61}"/>
              </a:ext>
            </a:extLst>
          </p:cNvPr>
          <p:cNvSpPr txBox="1">
            <a:spLocks/>
          </p:cNvSpPr>
          <p:nvPr/>
        </p:nvSpPr>
        <p:spPr>
          <a:xfrm>
            <a:off x="542167" y="3964637"/>
            <a:ext cx="306467" cy="1512168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vert="vert270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de-CH" sz="1800" dirty="0">
                <a:solidFill>
                  <a:srgbClr val="FFFFFF"/>
                </a:solidFill>
              </a:rPr>
              <a:t>Finanzierung </a:t>
            </a:r>
          </a:p>
        </p:txBody>
      </p:sp>
      <p:sp>
        <p:nvSpPr>
          <p:cNvPr id="31" name="Titel 11">
            <a:extLst>
              <a:ext uri="{FF2B5EF4-FFF2-40B4-BE49-F238E27FC236}">
                <a16:creationId xmlns:a16="http://schemas.microsoft.com/office/drawing/2014/main" id="{C743FBA0-6105-40D9-1CD1-646EC18CD6AE}"/>
              </a:ext>
            </a:extLst>
          </p:cNvPr>
          <p:cNvSpPr txBox="1">
            <a:spLocks/>
          </p:cNvSpPr>
          <p:nvPr/>
        </p:nvSpPr>
        <p:spPr>
          <a:xfrm>
            <a:off x="6417625" y="4129671"/>
            <a:ext cx="4785070" cy="122413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0" tIns="0" rIns="0" bIns="0" rtlCol="0" anchor="ctr">
            <a:noAutofit/>
          </a:bodyPr>
          <a:lstStyle>
            <a:lvl1pPr algn="l" defTabSz="44767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CH" sz="2400" dirty="0"/>
              <a:t>Kantonsbeiträge</a:t>
            </a:r>
          </a:p>
        </p:txBody>
      </p:sp>
      <p:sp>
        <p:nvSpPr>
          <p:cNvPr id="32" name="Inhaltsplatzhalter 6">
            <a:extLst>
              <a:ext uri="{FF2B5EF4-FFF2-40B4-BE49-F238E27FC236}">
                <a16:creationId xmlns:a16="http://schemas.microsoft.com/office/drawing/2014/main" id="{AB2A2B34-F442-C347-FA4C-7E0FB4B76549}"/>
              </a:ext>
            </a:extLst>
          </p:cNvPr>
          <p:cNvSpPr txBox="1">
            <a:spLocks/>
          </p:cNvSpPr>
          <p:nvPr/>
        </p:nvSpPr>
        <p:spPr>
          <a:xfrm>
            <a:off x="981299" y="5729772"/>
            <a:ext cx="10828919" cy="91940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de-CH" sz="1800" dirty="0">
                <a:solidFill>
                  <a:srgbClr val="FFFFFF"/>
                </a:solidFill>
              </a:rPr>
              <a:t>&gt;</a:t>
            </a:r>
            <a:r>
              <a:rPr lang="de-CH" sz="1800" dirty="0"/>
              <a:t>Umsetzung durch Forstbetriebe und Waldbesitzende</a:t>
            </a:r>
          </a:p>
          <a:p>
            <a:pPr marL="285750" indent="-285750" defTabSz="9144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de-CH" sz="1800" dirty="0"/>
              <a:t>Schnittstellen Förderung GEWO </a:t>
            </a:r>
          </a:p>
          <a:p>
            <a:pPr defTabSz="914400">
              <a:lnSpc>
                <a:spcPct val="100000"/>
              </a:lnSpc>
            </a:pPr>
            <a:endParaRPr lang="de-CH" sz="1800" dirty="0">
              <a:solidFill>
                <a:srgbClr val="FFFFFF"/>
              </a:solidFill>
            </a:endParaRPr>
          </a:p>
        </p:txBody>
      </p:sp>
      <p:sp>
        <p:nvSpPr>
          <p:cNvPr id="34" name="Inhaltsplatzhalter 6">
            <a:extLst>
              <a:ext uri="{FF2B5EF4-FFF2-40B4-BE49-F238E27FC236}">
                <a16:creationId xmlns:a16="http://schemas.microsoft.com/office/drawing/2014/main" id="{0722A2D5-F8BE-8C80-CB6B-1B7EBD0D94DD}"/>
              </a:ext>
            </a:extLst>
          </p:cNvPr>
          <p:cNvSpPr txBox="1">
            <a:spLocks/>
          </p:cNvSpPr>
          <p:nvPr/>
        </p:nvSpPr>
        <p:spPr>
          <a:xfrm>
            <a:off x="531733" y="5520947"/>
            <a:ext cx="306467" cy="1337053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vert="vert270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de-CH" sz="1800" dirty="0">
                <a:solidFill>
                  <a:srgbClr val="FFFFFF"/>
                </a:solidFill>
              </a:rPr>
              <a:t>Umsetzung </a:t>
            </a:r>
          </a:p>
        </p:txBody>
      </p:sp>
    </p:spTree>
    <p:extLst>
      <p:ext uri="{BB962C8B-B14F-4D97-AF65-F5344CB8AC3E}">
        <p14:creationId xmlns:p14="http://schemas.microsoft.com/office/powerpoint/2010/main" val="4197909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7EFF3E-83A6-154C-5EA3-27593829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Verbrennen von Schlagabraum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50A35C-EF72-8FDA-BE65-76D48EDD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EF3F-82B3-4CB2-B551-A5FCEA334651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715BA-E248-9918-FA47-3D523E2E8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121239-B8B2-0CE0-DDEC-3379B021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5</a:t>
            </a:fld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4111C20-9E6B-0307-0603-AE87CC060E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827" t="32392" r="30753"/>
          <a:stretch/>
        </p:blipFill>
        <p:spPr>
          <a:xfrm>
            <a:off x="263352" y="1844824"/>
            <a:ext cx="5400600" cy="420824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0CEA4D4-2361-2D88-5C3A-0C3D6FEEB7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8128" y="2449170"/>
            <a:ext cx="4752528" cy="4327367"/>
          </a:xfrm>
          <a:prstGeom prst="rect">
            <a:avLst/>
          </a:prstGeom>
        </p:spPr>
      </p:pic>
      <p:pic>
        <p:nvPicPr>
          <p:cNvPr id="9" name="Picture 4" descr="Ein Mottfeuer brennt.">
            <a:extLst>
              <a:ext uri="{FF2B5EF4-FFF2-40B4-BE49-F238E27FC236}">
                <a16:creationId xmlns:a16="http://schemas.microsoft.com/office/drawing/2014/main" id="{19811C2A-F399-9866-7C0B-9E92149B2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129" y="4324241"/>
            <a:ext cx="3338042" cy="245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912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Wer ist in welchem Fall zuständig?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F10906-6166-498C-9D23-27B5FAD6E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002D-4494-41A7-880C-8645598BF647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E91A90D9-F7D2-4A73-820A-22E1065A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EAFA1B42-1FD8-45C6-90C8-BFEFC51F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6</a:t>
            </a:fld>
            <a:endParaRPr lang="de-CH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838200" y="1844824"/>
            <a:ext cx="6625952" cy="4608512"/>
            <a:chOff x="1807946" y="2033845"/>
            <a:chExt cx="4687674" cy="3515534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 rotWithShape="1">
            <a:blip r:embed="rId3"/>
            <a:srcRect l="4314" t="7843" r="1861" b="-3572"/>
            <a:stretch/>
          </p:blipFill>
          <p:spPr>
            <a:xfrm>
              <a:off x="1807946" y="2033845"/>
              <a:ext cx="4687674" cy="3515534"/>
            </a:xfrm>
            <a:prstGeom prst="rect">
              <a:avLst/>
            </a:prstGeom>
          </p:spPr>
        </p:pic>
        <p:sp>
          <p:nvSpPr>
            <p:cNvPr id="10" name="Textfeld 9"/>
            <p:cNvSpPr txBox="1"/>
            <p:nvPr/>
          </p:nvSpPr>
          <p:spPr>
            <a:xfrm>
              <a:off x="4154897" y="4907412"/>
              <a:ext cx="543639" cy="2947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de-CH" sz="800" dirty="0"/>
                <a:t>Amt für Umwelt und Energie (AUE)</a:t>
              </a:r>
            </a:p>
          </p:txBody>
        </p:sp>
      </p:grpSp>
      <p:sp>
        <p:nvSpPr>
          <p:cNvPr id="3" name="Inhaltsplatzhalter 6">
            <a:extLst>
              <a:ext uri="{FF2B5EF4-FFF2-40B4-BE49-F238E27FC236}">
                <a16:creationId xmlns:a16="http://schemas.microsoft.com/office/drawing/2014/main" id="{C1F57D4D-B26D-97F5-70CD-3EE6D1175B63}"/>
              </a:ext>
            </a:extLst>
          </p:cNvPr>
          <p:cNvSpPr txBox="1">
            <a:spLocks/>
          </p:cNvSpPr>
          <p:nvPr/>
        </p:nvSpPr>
        <p:spPr>
          <a:xfrm>
            <a:off x="7536160" y="1834657"/>
            <a:ext cx="4536504" cy="153233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de-CH" sz="1800" b="1" dirty="0">
                <a:solidFill>
                  <a:srgbClr val="FFFFFF"/>
                </a:solidFill>
              </a:rPr>
              <a:t>Ausnahmebewilligung </a:t>
            </a:r>
          </a:p>
          <a:p>
            <a:pPr marL="285750" indent="-285750" defTabSz="914400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de-CH" sz="1800" dirty="0">
                <a:solidFill>
                  <a:srgbClr val="FFFFFF"/>
                </a:solidFill>
              </a:rPr>
              <a:t>unverhältnismässiger Aufwand</a:t>
            </a:r>
          </a:p>
          <a:p>
            <a:pPr marL="285750" indent="-285750" defTabSz="914400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de-CH" sz="1800" dirty="0" err="1">
                <a:solidFill>
                  <a:srgbClr val="FFFFFF"/>
                </a:solidFill>
              </a:rPr>
              <a:t>Verklausungsgefahr</a:t>
            </a:r>
            <a:r>
              <a:rPr lang="de-CH" sz="1800" dirty="0">
                <a:solidFill>
                  <a:srgbClr val="FFFFFF"/>
                </a:solidFill>
              </a:rPr>
              <a:t> in Gerinne</a:t>
            </a:r>
          </a:p>
          <a:p>
            <a:pPr marL="285750" indent="-285750" defTabSz="9144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de-CH" sz="1800" dirty="0">
                <a:solidFill>
                  <a:srgbClr val="FFFFFF"/>
                </a:solidFill>
              </a:rPr>
              <a:t>Entzug aufschiebende Wirkung bei unmittelbarer Gefahr</a:t>
            </a:r>
          </a:p>
        </p:txBody>
      </p:sp>
      <p:sp>
        <p:nvSpPr>
          <p:cNvPr id="4" name="Inhaltsplatzhalter 6">
            <a:extLst>
              <a:ext uri="{FF2B5EF4-FFF2-40B4-BE49-F238E27FC236}">
                <a16:creationId xmlns:a16="http://schemas.microsoft.com/office/drawing/2014/main" id="{316C7A53-3E36-917F-8101-C67A12CC9789}"/>
              </a:ext>
            </a:extLst>
          </p:cNvPr>
          <p:cNvSpPr txBox="1">
            <a:spLocks/>
          </p:cNvSpPr>
          <p:nvPr/>
        </p:nvSpPr>
        <p:spPr>
          <a:xfrm>
            <a:off x="7536160" y="3502412"/>
            <a:ext cx="4536504" cy="919401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de-CH" sz="1800" b="1" dirty="0">
                <a:solidFill>
                  <a:srgbClr val="FFFFFF"/>
                </a:solidFill>
              </a:rPr>
              <a:t>Zuständigkeit AWN</a:t>
            </a:r>
          </a:p>
          <a:p>
            <a:pPr marL="285750" indent="-285750" defTabSz="914400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de-CH" sz="1800" dirty="0">
                <a:solidFill>
                  <a:srgbClr val="FFFFFF"/>
                </a:solidFill>
              </a:rPr>
              <a:t>Schlagabraum aus Wald </a:t>
            </a:r>
          </a:p>
          <a:p>
            <a:pPr marL="285750" indent="-285750" defTabSz="914400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de-CH" sz="1800" dirty="0">
                <a:solidFill>
                  <a:srgbClr val="FFFFFF"/>
                </a:solidFill>
              </a:rPr>
              <a:t>Perimeter bis 30m von Waldrand</a:t>
            </a:r>
          </a:p>
        </p:txBody>
      </p:sp>
      <p:sp>
        <p:nvSpPr>
          <p:cNvPr id="6" name="Inhaltsplatzhalter 6">
            <a:extLst>
              <a:ext uri="{FF2B5EF4-FFF2-40B4-BE49-F238E27FC236}">
                <a16:creationId xmlns:a16="http://schemas.microsoft.com/office/drawing/2014/main" id="{A97F0130-5B41-6704-8CD8-E0B746B53AE9}"/>
              </a:ext>
            </a:extLst>
          </p:cNvPr>
          <p:cNvSpPr txBox="1">
            <a:spLocks/>
          </p:cNvSpPr>
          <p:nvPr/>
        </p:nvSpPr>
        <p:spPr>
          <a:xfrm>
            <a:off x="7536160" y="4692381"/>
            <a:ext cx="4536504" cy="61293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de-CH" sz="1800" b="1" dirty="0">
                <a:solidFill>
                  <a:srgbClr val="FFFFFF"/>
                </a:solidFill>
              </a:rPr>
              <a:t>Luftreinhalteverordnung gilt auch bei Ausnahmeverfügungen! </a:t>
            </a:r>
            <a:endParaRPr lang="de-CH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503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Ausnahmebewilligung im Wald und Waldesnähe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F10906-6166-498C-9D23-27B5FAD6E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002D-4494-41A7-880C-8645598BF647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E91A90D9-F7D2-4A73-820A-22E1065A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  <a:endParaRPr lang="de-CH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EAFA1B42-1FD8-45C6-90C8-BFEFC51F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7</a:t>
            </a:fld>
            <a:endParaRPr lang="de-CH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4294967295"/>
          </p:nvPr>
        </p:nvSpPr>
        <p:spPr>
          <a:xfrm>
            <a:off x="191344" y="1952836"/>
            <a:ext cx="7200800" cy="450050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de-CH" sz="2000" dirty="0"/>
              <a:t>Waldeigentümer stellt einen </a:t>
            </a:r>
            <a:r>
              <a:rPr lang="de-CH" sz="2000" dirty="0">
                <a:hlinkClick r:id="rId3"/>
              </a:rPr>
              <a:t>Antrag</a:t>
            </a:r>
            <a:r>
              <a:rPr lang="de-CH" sz="2000" dirty="0"/>
              <a:t> (idealerweise mit Förster bereits abgeklärt) an wald@alpen.ch</a:t>
            </a:r>
            <a:br>
              <a:rPr lang="de-CH" sz="2000" dirty="0"/>
            </a:br>
            <a:endParaRPr lang="de-CH" sz="2000" dirty="0"/>
          </a:p>
          <a:p>
            <a:pPr marL="0" indent="0" algn="ctr">
              <a:buNone/>
            </a:pPr>
            <a:endParaRPr lang="de-CH" sz="2000" dirty="0"/>
          </a:p>
          <a:p>
            <a:pPr marL="0" indent="0" algn="ctr">
              <a:buNone/>
            </a:pPr>
            <a:endParaRPr lang="de-CH" sz="2000" dirty="0"/>
          </a:p>
          <a:p>
            <a:pPr marL="0" indent="0" algn="ctr">
              <a:buNone/>
            </a:pPr>
            <a:r>
              <a:rPr lang="de-CH" sz="2000" dirty="0"/>
              <a:t>Nach maximal 2 Wochen erhält der Waldbesitzer eine Verfügung mit positivem oder negativem Entscheid von der Waldabteilung</a:t>
            </a:r>
          </a:p>
          <a:p>
            <a:pPr marL="0" indent="0" algn="ctr">
              <a:buNone/>
            </a:pPr>
            <a:endParaRPr lang="de-CH" sz="2000" dirty="0"/>
          </a:p>
          <a:p>
            <a:pPr marL="0" indent="0" algn="ctr">
              <a:buNone/>
            </a:pPr>
            <a:endParaRPr lang="de-CH" sz="2000" dirty="0"/>
          </a:p>
          <a:p>
            <a:pPr marL="0" indent="0" algn="ctr">
              <a:buNone/>
            </a:pPr>
            <a:r>
              <a:rPr lang="de-CH" sz="2000" dirty="0"/>
              <a:t>Bewilligung erst nach Vorliegen der Rechtskraft gültig (30 Tage nach Erhalt)</a:t>
            </a:r>
          </a:p>
        </p:txBody>
      </p:sp>
      <p:sp>
        <p:nvSpPr>
          <p:cNvPr id="9" name="Pfeil nach unten 8"/>
          <p:cNvSpPr/>
          <p:nvPr/>
        </p:nvSpPr>
        <p:spPr>
          <a:xfrm>
            <a:off x="3330924" y="2750097"/>
            <a:ext cx="792088" cy="720080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Pfeil nach unten 9"/>
          <p:cNvSpPr/>
          <p:nvPr/>
        </p:nvSpPr>
        <p:spPr>
          <a:xfrm>
            <a:off x="3330924" y="4509120"/>
            <a:ext cx="792088" cy="720080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43D9021-D462-083A-ACCE-8FF83B32CD2C}"/>
              </a:ext>
            </a:extLst>
          </p:cNvPr>
          <p:cNvSpPr txBox="1"/>
          <p:nvPr/>
        </p:nvSpPr>
        <p:spPr>
          <a:xfrm>
            <a:off x="1582742" y="5949280"/>
            <a:ext cx="991385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2200" dirty="0">
                <a:solidFill>
                  <a:srgbClr val="FF0000"/>
                </a:solidFill>
              </a:rPr>
              <a:t>Vom Antrag bis zum Verbrennen ist mit 6 Wochen Vorlauf zu rechnen.</a:t>
            </a:r>
          </a:p>
        </p:txBody>
      </p:sp>
      <p:sp>
        <p:nvSpPr>
          <p:cNvPr id="4" name="Inhaltsplatzhalter 6">
            <a:extLst>
              <a:ext uri="{FF2B5EF4-FFF2-40B4-BE49-F238E27FC236}">
                <a16:creationId xmlns:a16="http://schemas.microsoft.com/office/drawing/2014/main" id="{70EEE25D-AC11-B7EE-4259-BA2FFBF3ECF2}"/>
              </a:ext>
            </a:extLst>
          </p:cNvPr>
          <p:cNvSpPr txBox="1">
            <a:spLocks/>
          </p:cNvSpPr>
          <p:nvPr/>
        </p:nvSpPr>
        <p:spPr>
          <a:xfrm>
            <a:off x="7536160" y="1834657"/>
            <a:ext cx="4536504" cy="1838801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de-CH" sz="1800" b="1" dirty="0">
                <a:solidFill>
                  <a:srgbClr val="FFFFFF"/>
                </a:solidFill>
                <a:hlinkClick r:id="rId4"/>
              </a:rPr>
              <a:t>https://www.weu.be.ch/de/start/themen/umwelt/wald/informationen-waldbesitzer-innen/weisungen.html</a:t>
            </a:r>
            <a:endParaRPr lang="de-CH" sz="1800" b="1" dirty="0">
              <a:solidFill>
                <a:srgbClr val="FFFFFF"/>
              </a:solidFill>
            </a:endParaRPr>
          </a:p>
          <a:p>
            <a:pPr defTabSz="914400">
              <a:lnSpc>
                <a:spcPct val="100000"/>
              </a:lnSpc>
            </a:pPr>
            <a:endParaRPr lang="de-CH" sz="1800" b="1" dirty="0">
              <a:solidFill>
                <a:srgbClr val="FFFFFF"/>
              </a:solidFill>
            </a:endParaRPr>
          </a:p>
          <a:p>
            <a:pPr defTabSz="914400">
              <a:lnSpc>
                <a:spcPct val="100000"/>
              </a:lnSpc>
            </a:pPr>
            <a:r>
              <a:rPr lang="de-CH" sz="1800" b="1" dirty="0">
                <a:solidFill>
                  <a:srgbClr val="FFFFFF"/>
                </a:solidFill>
              </a:rPr>
              <a:t>&gt; Kantonale Aufgaben; Ausnahmebewilligung</a:t>
            </a:r>
            <a:endParaRPr lang="de-CH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10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Herausforderungen in der Schutzwaldpflege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82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CH" sz="8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Inhaltsplatzhalter 8">
            <a:extLst>
              <a:ext uri="{FF2B5EF4-FFF2-40B4-BE49-F238E27FC236}">
                <a16:creationId xmlns:a16="http://schemas.microsoft.com/office/drawing/2014/main" id="{4D8F9177-830E-679A-497E-DD1ED061A6F2}"/>
              </a:ext>
            </a:extLst>
          </p:cNvPr>
          <p:cNvSpPr txBox="1">
            <a:spLocks/>
          </p:cNvSpPr>
          <p:nvPr/>
        </p:nvSpPr>
        <p:spPr>
          <a:xfrm>
            <a:off x="838199" y="1852613"/>
            <a:ext cx="10983913" cy="4960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C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Klimawandel</a:t>
            </a:r>
          </a:p>
          <a:p>
            <a:pPr lvl="1">
              <a:spcAft>
                <a:spcPts val="900"/>
              </a:spcAft>
              <a:buFont typeface="Symbol" panose="05050102010706020507" pitchFamily="18" charset="2"/>
              <a:buChar char="-"/>
              <a:defRPr/>
            </a:pPr>
            <a:r>
              <a:rPr lang="de-CH" sz="2400" dirty="0">
                <a:solidFill>
                  <a:prstClr val="black"/>
                </a:solidFill>
              </a:rPr>
              <a:t>Priorisierung</a:t>
            </a:r>
          </a:p>
          <a:p>
            <a:pPr marR="0" lvl="1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C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Pflege im Privatwald</a:t>
            </a:r>
          </a:p>
          <a:p>
            <a:pPr marR="0" lvl="1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C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Verantwortungsbewusstsein SiV</a:t>
            </a:r>
          </a:p>
          <a:p>
            <a:pPr lvl="1">
              <a:spcAft>
                <a:spcPts val="900"/>
              </a:spcAft>
              <a:buFont typeface="Symbol" panose="05050102010706020507" pitchFamily="18" charset="2"/>
              <a:buChar char="-"/>
              <a:defRPr/>
            </a:pPr>
            <a:r>
              <a:rPr lang="de-CH" sz="2400" dirty="0">
                <a:solidFill>
                  <a:prstClr val="black"/>
                </a:solidFill>
                <a:latin typeface="Arial" panose="020B0604020202020204"/>
              </a:rPr>
              <a:t>Wildschäden</a:t>
            </a:r>
          </a:p>
          <a:p>
            <a:pPr marR="0" lvl="1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endParaRPr kumimoji="0" lang="de-CH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57188" marR="0" lvl="1" indent="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E8A9AE7-D282-049E-F1F1-792C31E11F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05364" y="2416677"/>
            <a:ext cx="4512500" cy="338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63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Wichtigkeit der Schutzwälder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9</a:t>
            </a:fld>
            <a:endParaRPr lang="de-CH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812848" y="1910133"/>
            <a:ext cx="5643191" cy="241431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sz="2400" b="1" dirty="0"/>
              <a:t>Objektschutzwälder</a:t>
            </a:r>
            <a:r>
              <a:rPr lang="de-CH" sz="2400" dirty="0"/>
              <a:t> SLPK 1-4 (48.5%)</a:t>
            </a:r>
          </a:p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400" dirty="0"/>
              <a:t>SLPK 1 = höchste Wichtigkeit</a:t>
            </a:r>
          </a:p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400" dirty="0"/>
              <a:t>Direkte Schutzwirkung</a:t>
            </a:r>
          </a:p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400" dirty="0"/>
              <a:t>Bestandteil Mehrjahresplanungen</a:t>
            </a:r>
          </a:p>
          <a:p>
            <a:pPr>
              <a:spcAft>
                <a:spcPts val="600"/>
              </a:spcAft>
            </a:pPr>
            <a:endParaRPr lang="de-CH" sz="2400" dirty="0"/>
          </a:p>
          <a:p>
            <a:pPr>
              <a:spcAft>
                <a:spcPts val="600"/>
              </a:spcAft>
            </a:pPr>
            <a:r>
              <a:rPr lang="de-CH" sz="2400" b="1" dirty="0"/>
              <a:t>Gerinneschutzwald </a:t>
            </a:r>
            <a:r>
              <a:rPr lang="de-CH" sz="2400" dirty="0"/>
              <a:t>(31.5%)</a:t>
            </a:r>
          </a:p>
          <a:p>
            <a:pPr marL="457200" marR="0" lvl="0" indent="-45720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de-CH" sz="2400" dirty="0"/>
              <a:t>Indirekte Schutzwirkung durch Reduktion Geschiebeeintrag und Verzögerung Hochwasserabfluss</a:t>
            </a:r>
          </a:p>
          <a:p>
            <a:pPr>
              <a:spcAft>
                <a:spcPts val="600"/>
              </a:spcAft>
            </a:pPr>
            <a:endParaRPr lang="de-CH" sz="2400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8CADA752-4F23-E8B8-7F0C-424218D2F836}"/>
              </a:ext>
            </a:extLst>
          </p:cNvPr>
          <p:cNvGrpSpPr/>
          <p:nvPr/>
        </p:nvGrpSpPr>
        <p:grpSpPr>
          <a:xfrm>
            <a:off x="7084876" y="4714498"/>
            <a:ext cx="4718292" cy="2143875"/>
            <a:chOff x="6631295" y="4775441"/>
            <a:chExt cx="4718292" cy="2143875"/>
          </a:xfrm>
        </p:grpSpPr>
        <p:sp>
          <p:nvSpPr>
            <p:cNvPr id="10" name="Inhaltsplatzhalter 2">
              <a:extLst>
                <a:ext uri="{FF2B5EF4-FFF2-40B4-BE49-F238E27FC236}">
                  <a16:creationId xmlns:a16="http://schemas.microsoft.com/office/drawing/2014/main" id="{3F748512-2F98-8B48-6A63-01212E4CEB52}"/>
                </a:ext>
              </a:extLst>
            </p:cNvPr>
            <p:cNvSpPr txBox="1">
              <a:spLocks/>
            </p:cNvSpPr>
            <p:nvPr/>
          </p:nvSpPr>
          <p:spPr>
            <a:xfrm>
              <a:off x="6631295" y="4775441"/>
              <a:ext cx="4718292" cy="208255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Autofit/>
            </a:bodyPr>
            <a:lstStyle>
              <a:lvl1pPr marL="0" indent="0" algn="l" defTabSz="449263" rtl="0" eaLnBrk="1" latinLnBrk="0" hangingPunct="1">
                <a:lnSpc>
                  <a:spcPct val="10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7188" indent="-357188" algn="l" defTabSz="449263" rtl="0" eaLnBrk="1" latinLnBrk="0" hangingPunct="1">
                <a:lnSpc>
                  <a:spcPct val="105000"/>
                </a:lnSpc>
                <a:spcBef>
                  <a:spcPts val="0"/>
                </a:spcBef>
                <a:buFont typeface="Arial" panose="020B0604020202020204" pitchFamily="34" charset="0"/>
                <a:buChar char="‒"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15963" indent="-358775" algn="l" defTabSz="449263" rtl="0" eaLnBrk="1" latinLnBrk="0" hangingPunct="1">
                <a:lnSpc>
                  <a:spcPct val="105000"/>
                </a:lnSpc>
                <a:spcBef>
                  <a:spcPts val="0"/>
                </a:spcBef>
                <a:buFont typeface="Arial" panose="020B0604020202020204" pitchFamily="34" charset="0"/>
                <a:buChar char="‒"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79500" indent="-363538" algn="l" defTabSz="449263" rtl="0" eaLnBrk="1" latinLnBrk="0" hangingPunct="1">
                <a:lnSpc>
                  <a:spcPct val="105000"/>
                </a:lnSpc>
                <a:spcBef>
                  <a:spcPts val="0"/>
                </a:spcBef>
                <a:buFont typeface="Arial" panose="020B0604020202020204" pitchFamily="34" charset="0"/>
                <a:buChar char="‒"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6688" indent="-357188" algn="l" defTabSz="449263" rtl="0" eaLnBrk="1" latinLnBrk="0" hangingPunct="1">
                <a:lnSpc>
                  <a:spcPct val="105000"/>
                </a:lnSpc>
                <a:spcBef>
                  <a:spcPts val="0"/>
                </a:spcBef>
                <a:buFont typeface="Arial" panose="020B0604020202020204" pitchFamily="34" charset="0"/>
                <a:buChar char="‒"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de-CH" sz="300" b="1" dirty="0"/>
                <a:t>  </a:t>
              </a:r>
            </a:p>
            <a:p>
              <a:pPr>
                <a:spcAft>
                  <a:spcPts val="600"/>
                </a:spcAft>
              </a:pPr>
              <a:r>
                <a:rPr lang="de-CH" sz="1600" b="1" dirty="0"/>
                <a:t>  </a:t>
              </a:r>
              <a:r>
                <a:rPr lang="de-CH" sz="1650" b="1" dirty="0"/>
                <a:t>Schutzleistungspotential-Klassen SLPK</a:t>
              </a:r>
            </a:p>
            <a:p>
              <a:pPr>
                <a:spcAft>
                  <a:spcPts val="600"/>
                </a:spcAft>
              </a:pPr>
              <a:r>
                <a:rPr lang="de-CH" sz="1650" dirty="0"/>
                <a:t>         SLPK 1</a:t>
              </a:r>
            </a:p>
            <a:p>
              <a:pPr>
                <a:spcAft>
                  <a:spcPts val="600"/>
                </a:spcAft>
              </a:pPr>
              <a:r>
                <a:rPr lang="de-CH" sz="1650" dirty="0"/>
                <a:t>         SLPK 2</a:t>
              </a:r>
            </a:p>
            <a:p>
              <a:pPr>
                <a:spcAft>
                  <a:spcPts val="600"/>
                </a:spcAft>
              </a:pPr>
              <a:r>
                <a:rPr lang="de-CH" sz="1650" dirty="0"/>
                <a:t>         SLPK 3</a:t>
              </a:r>
            </a:p>
            <a:p>
              <a:pPr>
                <a:spcAft>
                  <a:spcPts val="600"/>
                </a:spcAft>
              </a:pPr>
              <a:r>
                <a:rPr lang="de-CH" sz="1650" dirty="0"/>
                <a:t>         SLPK 4</a:t>
              </a:r>
            </a:p>
            <a:p>
              <a:pPr>
                <a:spcAft>
                  <a:spcPts val="600"/>
                </a:spcAft>
              </a:pPr>
              <a:r>
                <a:rPr lang="de-CH" sz="1650" dirty="0"/>
                <a:t>         SLPK 5</a:t>
              </a:r>
            </a:p>
          </p:txBody>
        </p:sp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87B395A5-9E41-9208-CF35-7778E9D10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9176" y="5175998"/>
              <a:ext cx="428685" cy="1743318"/>
            </a:xfrm>
            <a:prstGeom prst="rect">
              <a:avLst/>
            </a:prstGeom>
          </p:spPr>
        </p:pic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503A86D5-04A3-F743-00CA-6FC49D05A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57150"/>
            <a:ext cx="4896172" cy="481553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4585EBA-A97B-AA91-8816-B7854C51E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344" y="5396687"/>
            <a:ext cx="5344271" cy="14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2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Akteure der Schutzwaldpflege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10</a:t>
            </a:fld>
            <a:endParaRPr lang="de-CH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7804EC3-32F8-02C7-4F38-442EB46E5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endParaRPr lang="de-CH" sz="2400" dirty="0"/>
          </a:p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endParaRPr lang="de-CH" sz="2400" dirty="0"/>
          </a:p>
          <a:p>
            <a:pPr>
              <a:spcAft>
                <a:spcPts val="600"/>
              </a:spcAft>
            </a:pPr>
            <a:endParaRPr lang="de-CH" sz="2400" dirty="0"/>
          </a:p>
          <a:p>
            <a:endParaRPr lang="de-CH" sz="24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853D83B-64AD-6FC4-5A94-583E8C447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76" y="2106535"/>
            <a:ext cx="11855524" cy="416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55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EFE11-A4A3-4C0D-9B15-68F68DE8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Ziele der Mehrjahresplanungen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A97AFD-16FE-4EA5-A888-4A84A29D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82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CH" sz="8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Inhaltsplatzhalter 8"/>
          <p:cNvSpPr>
            <a:spLocks noGrp="1"/>
          </p:cNvSpPr>
          <p:nvPr>
            <p:ph idx="1"/>
          </p:nvPr>
        </p:nvSpPr>
        <p:spPr>
          <a:xfrm>
            <a:off x="838200" y="1852613"/>
            <a:ext cx="11090448" cy="4960763"/>
          </a:xfrm>
        </p:spPr>
        <p:txBody>
          <a:bodyPr/>
          <a:lstStyle/>
          <a:p>
            <a:pPr marL="0" lvl="1" indent="0">
              <a:spcAft>
                <a:spcPts val="600"/>
              </a:spcAft>
              <a:buNone/>
            </a:pPr>
            <a:r>
              <a:rPr lang="de-CH" sz="2400" b="1" dirty="0"/>
              <a:t>Schutzwirkung sicherstellen</a:t>
            </a:r>
          </a:p>
          <a:p>
            <a:pPr lvl="1">
              <a:spcAft>
                <a:spcPts val="900"/>
              </a:spcAft>
            </a:pPr>
            <a:r>
              <a:rPr lang="de-CH" sz="2400" dirty="0"/>
              <a:t>Durch eine langfristige und verbindliche Massnahmenplanung</a:t>
            </a:r>
          </a:p>
          <a:p>
            <a:pPr lvl="1">
              <a:spcAft>
                <a:spcPts val="600"/>
              </a:spcAft>
            </a:pPr>
            <a:r>
              <a:rPr lang="de-CH" sz="2400" dirty="0"/>
              <a:t>Durch die Priorisierung aufgrund des Klimawandels sowie aufgrund der Wichtigkeit der Schutzwälder</a:t>
            </a:r>
          </a:p>
          <a:p>
            <a:pPr lvl="1" indent="0">
              <a:spcAft>
                <a:spcPts val="900"/>
              </a:spcAft>
              <a:buNone/>
            </a:pPr>
            <a:endParaRPr lang="de-CH" sz="100" dirty="0"/>
          </a:p>
          <a:p>
            <a:pPr marL="0" lvl="1" indent="0">
              <a:spcAft>
                <a:spcPts val="600"/>
              </a:spcAft>
              <a:buNone/>
            </a:pPr>
            <a:r>
              <a:rPr lang="de-CH" sz="2400" b="1" dirty="0"/>
              <a:t>Planungssicherheit bei der Finanzierung der Schutzwaldpflege</a:t>
            </a:r>
          </a:p>
          <a:p>
            <a:pPr lvl="1">
              <a:spcAft>
                <a:spcPts val="900"/>
              </a:spcAft>
            </a:pPr>
            <a:r>
              <a:rPr lang="de-CH" sz="2400" dirty="0"/>
              <a:t>Basis für die Vereinbarung von Mitfinanzierungen durch die </a:t>
            </a:r>
            <a:r>
              <a:rPr lang="de-CH" sz="2400" dirty="0" err="1"/>
              <a:t>SiV</a:t>
            </a:r>
            <a:r>
              <a:rPr lang="de-CH" sz="2400" dirty="0"/>
              <a:t> </a:t>
            </a:r>
          </a:p>
          <a:p>
            <a:pPr lvl="1">
              <a:spcAft>
                <a:spcPts val="900"/>
              </a:spcAft>
            </a:pPr>
            <a:r>
              <a:rPr lang="de-CH" sz="2400" dirty="0"/>
              <a:t>Basis für die Zusicherung von Förderbeiträgen</a:t>
            </a:r>
          </a:p>
          <a:p>
            <a:pPr lvl="1">
              <a:spcAft>
                <a:spcPts val="600"/>
              </a:spcAft>
            </a:pPr>
            <a:r>
              <a:rPr lang="de-CH" sz="2400" dirty="0"/>
              <a:t>Basis für Forstbetriebe, Wald- und Forstunternehmen, um Fachkräfte auszubilden und anzustellen sowie um Investitionen zu tätigen</a:t>
            </a:r>
          </a:p>
          <a:p>
            <a:pPr lvl="1" indent="0">
              <a:spcAft>
                <a:spcPts val="900"/>
              </a:spcAft>
              <a:buNone/>
            </a:pPr>
            <a:endParaRPr lang="de-CH" sz="100" dirty="0"/>
          </a:p>
          <a:p>
            <a:pPr marL="0" lvl="1" indent="0">
              <a:spcAft>
                <a:spcPts val="900"/>
              </a:spcAft>
              <a:buNone/>
            </a:pPr>
            <a:r>
              <a:rPr lang="de-CH" sz="2400" b="1" dirty="0"/>
              <a:t>Erhöhte Nachvollziehbarkeit für die SiV als Bestellerin der Schutzwaldpflege</a:t>
            </a:r>
          </a:p>
        </p:txBody>
      </p:sp>
    </p:spTree>
    <p:extLst>
      <p:ext uri="{BB962C8B-B14F-4D97-AF65-F5344CB8AC3E}">
        <p14:creationId xmlns:p14="http://schemas.microsoft.com/office/powerpoint/2010/main" val="39564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Grundkonzept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400" b="1" dirty="0"/>
              <a:t>Erteilung Auftrag und aktives Einbringen durch die Gemeinde </a:t>
            </a:r>
            <a:br>
              <a:rPr lang="de-CH" sz="2400" b="1" dirty="0"/>
            </a:br>
            <a:r>
              <a:rPr lang="de-CH" sz="2400" dirty="0"/>
              <a:t>als wichtigste sicherheitsverantwortlichen Stelle</a:t>
            </a:r>
          </a:p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400" b="1" dirty="0"/>
              <a:t>Trägerschaft für Erarbeitung und Umsetzung </a:t>
            </a:r>
            <a:br>
              <a:rPr lang="de-CH" sz="2400" b="1" dirty="0"/>
            </a:br>
            <a:r>
              <a:rPr lang="de-CH" sz="2400" dirty="0"/>
              <a:t>in der Regel durch Forstbetrieb oder Waldunternehmen</a:t>
            </a:r>
          </a:p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400" b="1" dirty="0"/>
              <a:t>Weitere SiV </a:t>
            </a:r>
            <a:r>
              <a:rPr lang="de-CH" sz="2400" dirty="0"/>
              <a:t>– insbesondere TBA und SBB/BLS – werden von Anfang an informiert und in die Erarbeitung eingebunden</a:t>
            </a:r>
          </a:p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400" b="1" dirty="0"/>
              <a:t>Waldbesitzende</a:t>
            </a:r>
            <a:r>
              <a:rPr lang="de-CH" sz="2400" dirty="0"/>
              <a:t> sollen mittels geeigneter Publikation frühzeitig über startende Planung informiert werden </a:t>
            </a:r>
          </a:p>
          <a:p>
            <a:pPr marL="457200" indent="-457200">
              <a:spcAft>
                <a:spcPts val="600"/>
              </a:spcAft>
              <a:buFont typeface="Symbol" panose="05050102010706020507" pitchFamily="18" charset="2"/>
              <a:buChar char="-"/>
            </a:pPr>
            <a:endParaRPr lang="de-CH" sz="24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03808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EFE11-A4A3-4C0D-9B15-68F68DE8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Finanzierung – Erarbeitung und Umsetzung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A97AFD-16FE-4EA5-A888-4A84A29D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82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CH" sz="8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Inhaltsplatzhalter 8"/>
          <p:cNvSpPr>
            <a:spLocks noGrp="1"/>
          </p:cNvSpPr>
          <p:nvPr>
            <p:ph idx="1"/>
          </p:nvPr>
        </p:nvSpPr>
        <p:spPr>
          <a:xfrm>
            <a:off x="838200" y="1844824"/>
            <a:ext cx="10983913" cy="4672731"/>
          </a:xfrm>
        </p:spPr>
        <p:txBody>
          <a:bodyPr/>
          <a:lstStyle/>
          <a:p>
            <a:pPr>
              <a:spcAft>
                <a:spcPts val="900"/>
              </a:spcAft>
            </a:pPr>
            <a:r>
              <a:rPr lang="de-CH" sz="2400" b="1" dirty="0"/>
              <a:t>Erarbeitung der Planung</a:t>
            </a:r>
          </a:p>
          <a:p>
            <a:pPr lvl="1">
              <a:spcAft>
                <a:spcPts val="900"/>
              </a:spcAft>
            </a:pPr>
            <a:r>
              <a:rPr lang="de-CH" sz="2400" u="sng" dirty="0"/>
              <a:t>AWN</a:t>
            </a:r>
            <a:r>
              <a:rPr lang="de-CH" sz="2400" dirty="0"/>
              <a:t>: beteiligt sich mit 70 % an den effektiven Kosten, bis zu einem Kostendach von maximal:</a:t>
            </a:r>
            <a:endParaRPr lang="de-CH" sz="2000" dirty="0"/>
          </a:p>
          <a:p>
            <a:pPr lvl="1">
              <a:spcAft>
                <a:spcPts val="900"/>
              </a:spcAft>
              <a:tabLst>
                <a:tab pos="714375" algn="l"/>
              </a:tabLst>
            </a:pPr>
            <a:r>
              <a:rPr lang="de-CH" sz="2400" u="sng" dirty="0"/>
              <a:t>Gemeinden und Anlagebetreibende</a:t>
            </a:r>
            <a:r>
              <a:rPr lang="de-CH" sz="2400" dirty="0"/>
              <a:t>: übernehmen als Bestellende / Nutzniessende der Planung 30 % der Kosten.</a:t>
            </a:r>
            <a:br>
              <a:rPr lang="de-CH" sz="2400" dirty="0"/>
            </a:br>
            <a:endParaRPr lang="de-CH" sz="2400" dirty="0"/>
          </a:p>
          <a:p>
            <a:pPr marL="0" marR="0" lvl="0" indent="0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Ausführung der Massnahmen</a:t>
            </a:r>
          </a:p>
          <a:p>
            <a:pPr marL="357188" marR="0" lvl="1" indent="-357188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de-C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Bonus zur Deckung des Mehraufwands der Trägerschaften bei der Umsetzung von Massnahmen im Rahmen von Planungen:</a:t>
            </a:r>
          </a:p>
          <a:p>
            <a:pPr marL="357188" marR="0" lvl="1" indent="-357188" algn="l" defTabSz="449263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de-C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Vorgängige Zusicherung der Förderbeiträge über 4 Jahre durch das AWN</a:t>
            </a:r>
          </a:p>
          <a:p>
            <a:pPr lvl="1">
              <a:spcAft>
                <a:spcPts val="900"/>
              </a:spcAft>
              <a:tabLst>
                <a:tab pos="714375" algn="l"/>
              </a:tabLst>
            </a:pPr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3202053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9626A-D212-47F9-AD91-396A99606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A0A9-3494-463A-A4F7-4C634B066E9C}" type="datetime4">
              <a:rPr lang="de-CH" smtClean="0"/>
              <a:t>26. Juni 2025</a:t>
            </a:fld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A97AFD-16FE-4EA5-A888-4A84A29D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14</a:t>
            </a:fld>
            <a:endParaRPr lang="de-CH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F713402-FAFF-4740-A342-D66C7C5D0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36360" y="297071"/>
            <a:ext cx="2088232" cy="124409"/>
          </a:xfrm>
        </p:spPr>
        <p:txBody>
          <a:bodyPr/>
          <a:lstStyle/>
          <a:p>
            <a:r>
              <a:rPr lang="de-CH" dirty="0"/>
              <a:t>Klassifizierung: intern / vertraulich / geheim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>
          <a:xfrm>
            <a:off x="2351584" y="4797152"/>
            <a:ext cx="7776864" cy="1225868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358775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36353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6688" indent="-357188" algn="l" defTabSz="449263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00000"/>
              </a:lnSpc>
            </a:pPr>
            <a:r>
              <a:rPr lang="de-CH" sz="2400" dirty="0">
                <a:solidFill>
                  <a:srgbClr val="FFFFFF"/>
                </a:solidFill>
              </a:rPr>
              <a:t>GEWO als wichtiger Partner in der Region für die nachhaltige Waldbewirtschaftung und Stärkung der Naturgefahrenabwehr.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9957425-120F-37D7-5543-8EB4E09DA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945" y="302205"/>
            <a:ext cx="5746109" cy="428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54942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Kanton Bern">
      <a:dk1>
        <a:sysClr val="windowText" lastClr="000000"/>
      </a:dk1>
      <a:lt1>
        <a:sysClr val="window" lastClr="FFFFFF"/>
      </a:lt1>
      <a:dk2>
        <a:srgbClr val="63737B"/>
      </a:dk2>
      <a:lt2>
        <a:srgbClr val="B1B9BD"/>
      </a:lt2>
      <a:accent1>
        <a:srgbClr val="3C505A"/>
      </a:accent1>
      <a:accent2>
        <a:srgbClr val="96D7F0"/>
      </a:accent2>
      <a:accent3>
        <a:srgbClr val="A0C7A0"/>
      </a:accent3>
      <a:accent4>
        <a:srgbClr val="E1D2C6"/>
      </a:accent4>
      <a:accent5>
        <a:srgbClr val="644B41"/>
      </a:accent5>
      <a:accent6>
        <a:srgbClr val="EA161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_DE.potx" id="{401471AD-AC2A-4D99-BC76-0B15F4719458}" vid="{2AC18D1D-B4FF-4BD7-AB60-9F9EC1BE016D}"/>
    </a:ext>
  </a:extLst>
</a:theme>
</file>

<file path=ppt/theme/theme2.xml><?xml version="1.0" encoding="utf-8"?>
<a:theme xmlns:a="http://schemas.openxmlformats.org/drawingml/2006/main" name="1_Benutzerdefiniertes Design">
  <a:themeElements>
    <a:clrScheme name="Kanton Bern">
      <a:dk1>
        <a:sysClr val="windowText" lastClr="000000"/>
      </a:dk1>
      <a:lt1>
        <a:sysClr val="window" lastClr="FFFFFF"/>
      </a:lt1>
      <a:dk2>
        <a:srgbClr val="63737B"/>
      </a:dk2>
      <a:lt2>
        <a:srgbClr val="B1B9BD"/>
      </a:lt2>
      <a:accent1>
        <a:srgbClr val="3C505A"/>
      </a:accent1>
      <a:accent2>
        <a:srgbClr val="96D7F0"/>
      </a:accent2>
      <a:accent3>
        <a:srgbClr val="A0C7A0"/>
      </a:accent3>
      <a:accent4>
        <a:srgbClr val="E1D2C6"/>
      </a:accent4>
      <a:accent5>
        <a:srgbClr val="644B41"/>
      </a:accent5>
      <a:accent6>
        <a:srgbClr val="EA161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_DE.potx" id="{401471AD-AC2A-4D99-BC76-0B15F4719458}" vid="{2AC18D1D-B4FF-4BD7-AB60-9F9EC1BE016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Praesentation_DE</Template>
  <TotalTime>0</TotalTime>
  <Words>1140</Words>
  <Application>Microsoft Office PowerPoint</Application>
  <PresentationFormat>Breitbild</PresentationFormat>
  <Paragraphs>205</Paragraphs>
  <Slides>14</Slides>
  <Notes>14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Arial</vt:lpstr>
      <vt:lpstr>Segoe UI</vt:lpstr>
      <vt:lpstr>Symbol</vt:lpstr>
      <vt:lpstr>Wingdings</vt:lpstr>
      <vt:lpstr>Benutzerdefiniertes Design</vt:lpstr>
      <vt:lpstr>1_Benutzerdefiniertes Design</vt:lpstr>
      <vt:lpstr>  Mitteilungen aus der Waldabteilung Alpen</vt:lpstr>
      <vt:lpstr>Amt für Wald und Naturgefahren Informationen</vt:lpstr>
      <vt:lpstr>Amt für Wald und Naturgefahren Informationen</vt:lpstr>
      <vt:lpstr>Amt für Wald und Naturgefahren Fördertatbestände </vt:lpstr>
      <vt:lpstr>Verbrennen von Schlagabraum</vt:lpstr>
      <vt:lpstr>Wer ist in welchem Fall zuständig?</vt:lpstr>
      <vt:lpstr>Ausnahmebewilligung im Wald und Waldesnähe</vt:lpstr>
      <vt:lpstr>Herausforderungen in der Schutzwaldpflege</vt:lpstr>
      <vt:lpstr>Wichtigkeit der Schutzwälder</vt:lpstr>
      <vt:lpstr>Akteure der Schutzwaldpflege</vt:lpstr>
      <vt:lpstr>Ziele der Mehrjahresplanungen</vt:lpstr>
      <vt:lpstr>Grundkonzept I</vt:lpstr>
      <vt:lpstr>Finanzierung – Erarbeitung und Umsetzung </vt:lpstr>
      <vt:lpstr>PowerPoint-Präsentation</vt:lpstr>
    </vt:vector>
  </TitlesOfParts>
  <Company>Kanton Bern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(maximal 2 Zeilen)</dc:title>
  <dc:creator>Girod Thomas</dc:creator>
  <cp:lastModifiedBy>Vreni Grossmann</cp:lastModifiedBy>
  <cp:revision>166</cp:revision>
  <cp:lastPrinted>2022-05-25T15:35:29Z</cp:lastPrinted>
  <dcterms:created xsi:type="dcterms:W3CDTF">2020-02-26T13:31:32Z</dcterms:created>
  <dcterms:modified xsi:type="dcterms:W3CDTF">2025-06-26T06:14:10Z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4fdd986-87d9-48c6-acda-407b1ab5fef0_Enabled">
    <vt:lpwstr>true</vt:lpwstr>
  </property>
  <property fmtid="{D5CDD505-2E9C-101B-9397-08002B2CF9AE}" pid="3" name="MSIP_Label_74fdd986-87d9-48c6-acda-407b1ab5fef0_SetDate">
    <vt:lpwstr>2025-06-20T10:19:39Z</vt:lpwstr>
  </property>
  <property fmtid="{D5CDD505-2E9C-101B-9397-08002B2CF9AE}" pid="4" name="MSIP_Label_74fdd986-87d9-48c6-acda-407b1ab5fef0_Method">
    <vt:lpwstr>Standard</vt:lpwstr>
  </property>
  <property fmtid="{D5CDD505-2E9C-101B-9397-08002B2CF9AE}" pid="5" name="MSIP_Label_74fdd986-87d9-48c6-acda-407b1ab5fef0_Name">
    <vt:lpwstr>NICHT KLASSIFIZIERT</vt:lpwstr>
  </property>
  <property fmtid="{D5CDD505-2E9C-101B-9397-08002B2CF9AE}" pid="6" name="MSIP_Label_74fdd986-87d9-48c6-acda-407b1ab5fef0_SiteId">
    <vt:lpwstr>cb96f99a-a111-42d7-9f65-e111197ba4bb</vt:lpwstr>
  </property>
  <property fmtid="{D5CDD505-2E9C-101B-9397-08002B2CF9AE}" pid="7" name="MSIP_Label_74fdd986-87d9-48c6-acda-407b1ab5fef0_ActionId">
    <vt:lpwstr>c7e17677-ed87-43c6-8d36-785b77768b63</vt:lpwstr>
  </property>
  <property fmtid="{D5CDD505-2E9C-101B-9397-08002B2CF9AE}" pid="8" name="MSIP_Label_74fdd986-87d9-48c6-acda-407b1ab5fef0_ContentBits">
    <vt:lpwstr>0</vt:lpwstr>
  </property>
</Properties>
</file>